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56" r:id="rId2"/>
    <p:sldId id="344" r:id="rId3"/>
    <p:sldId id="257" r:id="rId4"/>
    <p:sldId id="345" r:id="rId5"/>
    <p:sldId id="335" r:id="rId6"/>
    <p:sldId id="258" r:id="rId7"/>
    <p:sldId id="337" r:id="rId8"/>
    <p:sldId id="339" r:id="rId9"/>
    <p:sldId id="340" r:id="rId10"/>
    <p:sldId id="342" r:id="rId11"/>
    <p:sldId id="259" r:id="rId12"/>
    <p:sldId id="338" r:id="rId13"/>
    <p:sldId id="291" r:id="rId14"/>
    <p:sldId id="346" r:id="rId15"/>
    <p:sldId id="260" r:id="rId16"/>
    <p:sldId id="261" r:id="rId17"/>
    <p:sldId id="347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2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51" r:id="rId39"/>
    <p:sldId id="324" r:id="rId40"/>
    <p:sldId id="352" r:id="rId41"/>
    <p:sldId id="325" r:id="rId42"/>
    <p:sldId id="326" r:id="rId43"/>
    <p:sldId id="327" r:id="rId44"/>
    <p:sldId id="328" r:id="rId45"/>
    <p:sldId id="348" r:id="rId46"/>
    <p:sldId id="329" r:id="rId47"/>
    <p:sldId id="332" r:id="rId48"/>
    <p:sldId id="290" r:id="rId49"/>
    <p:sldId id="349" r:id="rId50"/>
    <p:sldId id="350" r:id="rId5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0" autoAdjust="0"/>
    <p:restoredTop sz="94660"/>
  </p:normalViewPr>
  <p:slideViewPr>
    <p:cSldViewPr>
      <p:cViewPr varScale="1">
        <p:scale>
          <a:sx n="55" d="100"/>
          <a:sy n="55" d="100"/>
        </p:scale>
        <p:origin x="-9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5CDE8-EBE8-4DB8-8227-39350DA66074}" type="datetimeFigureOut">
              <a:rPr lang="es-ES" smtClean="0"/>
              <a:t>16/05/2014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D963B-6BC2-45AF-84EF-194305622418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55B3BE-6CAD-4750-A6D2-AAE75602C734}" type="slidenum">
              <a:rPr lang="es-ES" smtClean="0"/>
              <a:pPr/>
              <a:t>7</a:t>
            </a:fld>
            <a:endParaRPr lang="es-ES" smtClean="0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1E81DC-3491-414C-AE5D-5116048F36CA}" type="slidenum">
              <a:rPr lang="es-ES" smtClean="0"/>
              <a:pPr/>
              <a:t>32</a:t>
            </a:fld>
            <a:endParaRPr lang="es-ES" smtClean="0"/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E7B55D-7CB5-4DAC-AD43-3635A72342CF}" type="slidenum">
              <a:rPr lang="es-ES" smtClean="0"/>
              <a:pPr/>
              <a:t>33</a:t>
            </a:fld>
            <a:endParaRPr lang="es-ES" smtClean="0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423E9-6583-4F09-A9A7-3DBC0CB889AE}" type="slidenum">
              <a:rPr lang="es-ES" smtClean="0"/>
              <a:pPr/>
              <a:t>34</a:t>
            </a:fld>
            <a:endParaRPr lang="es-ES" smtClean="0"/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4EAEE7-F948-4D0F-8DFA-3D75BB8483D6}" type="slidenum">
              <a:rPr lang="es-ES" smtClean="0"/>
              <a:pPr/>
              <a:t>35</a:t>
            </a:fld>
            <a:endParaRPr lang="es-ES" smtClean="0"/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D0000A-1805-4279-8A9E-4CD5B5FE4073}" type="slidenum">
              <a:rPr lang="es-ES" smtClean="0"/>
              <a:pPr/>
              <a:t>36</a:t>
            </a:fld>
            <a:endParaRPr lang="es-ES" smtClean="0"/>
          </a:p>
        </p:txBody>
      </p:sp>
      <p:sp>
        <p:nvSpPr>
          <p:cNvPr id="69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D80D59-4447-4519-8B0F-311E7242EA81}" type="slidenum">
              <a:rPr lang="es-ES" smtClean="0"/>
              <a:pPr/>
              <a:t>37</a:t>
            </a:fld>
            <a:endParaRPr lang="es-ES" smtClean="0"/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47FF6B-F87D-4CBA-8F27-99692C7AE1B5}" type="slidenum">
              <a:rPr lang="es-ES" smtClean="0"/>
              <a:pPr/>
              <a:t>39</a:t>
            </a:fld>
            <a:endParaRPr lang="es-ES" smtClean="0"/>
          </a:p>
        </p:txBody>
      </p:sp>
      <p:sp>
        <p:nvSpPr>
          <p:cNvPr id="71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836862-ACBA-4B73-8A14-14BD35A80C9A}" type="slidenum">
              <a:rPr lang="es-ES" smtClean="0"/>
              <a:pPr/>
              <a:t>41</a:t>
            </a:fld>
            <a:endParaRPr lang="es-ES" smtClean="0"/>
          </a:p>
        </p:txBody>
      </p:sp>
      <p:sp>
        <p:nvSpPr>
          <p:cNvPr id="72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5C7387-B805-4340-8614-34C985674F3D}" type="slidenum">
              <a:rPr lang="es-ES" smtClean="0"/>
              <a:pPr/>
              <a:t>42</a:t>
            </a:fld>
            <a:endParaRPr lang="es-ES" smtClean="0"/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3EF85-4100-407D-B0E7-971AB035C97C}" type="slidenum">
              <a:rPr lang="es-ES" smtClean="0"/>
              <a:pPr/>
              <a:t>43</a:t>
            </a:fld>
            <a:endParaRPr lang="es-ES" smtClean="0"/>
          </a:p>
        </p:txBody>
      </p:sp>
      <p:sp>
        <p:nvSpPr>
          <p:cNvPr id="747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F2C64-AD5B-4E74-86BD-13B56E009CA6}" type="slidenum">
              <a:rPr lang="es-ES" smtClean="0"/>
              <a:pPr/>
              <a:t>8</a:t>
            </a:fld>
            <a:endParaRPr lang="es-ES" smtClean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D46D6-D279-44CC-A2AC-0F527C16E033}" type="slidenum">
              <a:rPr lang="es-ES" smtClean="0"/>
              <a:pPr/>
              <a:t>44</a:t>
            </a:fld>
            <a:endParaRPr lang="es-ES" smtClean="0"/>
          </a:p>
        </p:txBody>
      </p:sp>
      <p:sp>
        <p:nvSpPr>
          <p:cNvPr id="757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F911E6-5150-4889-B3F8-7C7F5A815183}" type="slidenum">
              <a:rPr lang="es-ES" smtClean="0"/>
              <a:pPr/>
              <a:t>46</a:t>
            </a:fld>
            <a:endParaRPr lang="es-ES" smtClean="0"/>
          </a:p>
        </p:txBody>
      </p:sp>
      <p:sp>
        <p:nvSpPr>
          <p:cNvPr id="768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E6B15B-613D-4E3E-A481-C8697FDA3596}" type="slidenum">
              <a:rPr lang="es-ES" smtClean="0"/>
              <a:pPr/>
              <a:t>47</a:t>
            </a:fld>
            <a:endParaRPr lang="es-ES" smtClean="0"/>
          </a:p>
        </p:txBody>
      </p:sp>
      <p:sp>
        <p:nvSpPr>
          <p:cNvPr id="778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C9E7ED-B1E4-427F-9441-928502598701}" type="slidenum">
              <a:rPr lang="es-ES" smtClean="0"/>
              <a:pPr/>
              <a:t>9</a:t>
            </a:fld>
            <a:endParaRPr lang="es-ES" smtClean="0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1D6307-51CF-48EB-B31A-21B8DF94E09C}" type="slidenum">
              <a:rPr lang="es-ES" smtClean="0"/>
              <a:pPr/>
              <a:t>12</a:t>
            </a:fld>
            <a:endParaRPr lang="es-ES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28C48-E2C6-4164-803E-F7B13365FCEE}" type="slidenum">
              <a:rPr lang="es-ES" smtClean="0"/>
              <a:pPr/>
              <a:t>18</a:t>
            </a:fld>
            <a:endParaRPr lang="es-ES" smtClean="0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160D06-08AB-451A-B2A5-0B0FD7AB8A99}" type="slidenum">
              <a:rPr lang="es-ES" smtClean="0"/>
              <a:pPr/>
              <a:t>28</a:t>
            </a:fld>
            <a:endParaRPr lang="es-ES" smtClean="0"/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6E834-0DFE-4043-B20E-C41F982B12F1}" type="slidenum">
              <a:rPr lang="es-ES" smtClean="0"/>
              <a:pPr/>
              <a:t>29</a:t>
            </a:fld>
            <a:endParaRPr lang="es-ES" smtClean="0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4B87AE-BF59-4469-BE7D-CBEBB5E8CE6B}" type="slidenum">
              <a:rPr lang="es-ES" smtClean="0"/>
              <a:pPr/>
              <a:t>30</a:t>
            </a:fld>
            <a:endParaRPr lang="es-ES" smtClean="0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0D01DC-62BD-4436-9CBC-270C8D83ED16}" type="slidenum">
              <a:rPr lang="es-ES" smtClean="0"/>
              <a:pPr/>
              <a:t>31</a:t>
            </a:fld>
            <a:endParaRPr lang="es-ES" smtClean="0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CF86DC4-AF2C-4EA3-AA91-B2FAFDE03B82}" type="datetimeFigureOut">
              <a:rPr lang="es-ES" smtClean="0"/>
              <a:t>15/05/2014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3E86E97-4E86-45B2-AA95-727CA9C719A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dog%20eatting%20with%20hands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hyperlink" Target="http://www.proverbia.net/citasautor.asp?autor=570" TargetMode="External"/><Relationship Id="rId4" Type="http://schemas.openxmlformats.org/officeDocument/2006/relationships/hyperlink" Target="http://www.proverbia.net/enviar_frase.asp?id=1729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cigue&#241;ita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s-GT" dirty="0" smtClean="0"/>
              <a:t>Sistema Nervioso Autónomo y Médula Suprarrenal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3568" y="5313760"/>
            <a:ext cx="8077200" cy="1499616"/>
          </a:xfrm>
        </p:spPr>
        <p:txBody>
          <a:bodyPr/>
          <a:lstStyle/>
          <a:p>
            <a:pPr algn="r"/>
            <a:r>
              <a:rPr lang="es-GT" dirty="0" smtClean="0"/>
              <a:t>Dr. Johnnathan Emanuel Molina</a:t>
            </a:r>
          </a:p>
          <a:p>
            <a:pPr algn="r"/>
            <a:r>
              <a:rPr lang="es-GT" dirty="0" smtClean="0"/>
              <a:t>Médico y Cirujano</a:t>
            </a:r>
          </a:p>
          <a:p>
            <a:pPr algn="r"/>
            <a:r>
              <a:rPr lang="es-GT" dirty="0" smtClean="0"/>
              <a:t>Fisiología Humana</a:t>
            </a:r>
          </a:p>
          <a:p>
            <a:pPr algn="r"/>
            <a:r>
              <a:rPr lang="es-GT" dirty="0" smtClean="0"/>
              <a:t>Universidad de San Carlos de Guatemala</a:t>
            </a:r>
          </a:p>
          <a:p>
            <a:pPr algn="r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38" t="14951" r="41946" b="45274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Anatomía del Sistema Nervioso </a:t>
            </a:r>
            <a:r>
              <a:rPr lang="es-GT" sz="2400" dirty="0" smtClean="0"/>
              <a:t>Parasimpático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600" dirty="0" smtClean="0"/>
              <a:t>Pares Craneales III, VII, IX, y X y por los nervios sacros S1-S4</a:t>
            </a:r>
          </a:p>
          <a:p>
            <a:pPr algn="just"/>
            <a:r>
              <a:rPr lang="es-GT" sz="1600" dirty="0" smtClean="0"/>
              <a:t>III: Músculo esfínter de la pupila y músculo ciliar del ojo</a:t>
            </a:r>
          </a:p>
          <a:p>
            <a:pPr algn="just"/>
            <a:r>
              <a:rPr lang="es-GT" sz="1600" dirty="0" smtClean="0"/>
              <a:t>VII: Glándulas lagrimal, nasal y </a:t>
            </a:r>
            <a:r>
              <a:rPr lang="es-GT" sz="1600" dirty="0" err="1" smtClean="0"/>
              <a:t>submandibular</a:t>
            </a:r>
            <a:endParaRPr lang="es-GT" sz="1600" dirty="0" smtClean="0"/>
          </a:p>
          <a:p>
            <a:pPr algn="just"/>
            <a:r>
              <a:rPr lang="es-GT" sz="1600" dirty="0" smtClean="0"/>
              <a:t>IX: Glándula Parótida</a:t>
            </a:r>
          </a:p>
          <a:p>
            <a:pPr algn="just"/>
            <a:r>
              <a:rPr lang="es-GT" sz="1600" dirty="0" smtClean="0"/>
              <a:t>Los Sacros inervan a la porción descendente del colon, recto, vejiga y porciones inferiores de los uréteres. Las porciones superiores son inervadas por el X.</a:t>
            </a:r>
          </a:p>
          <a:p>
            <a:pPr algn="just"/>
            <a:r>
              <a:rPr lang="es-GT" sz="1600" dirty="0" smtClean="0"/>
              <a:t>Neuronas Pre y </a:t>
            </a:r>
            <a:r>
              <a:rPr lang="es-GT" sz="1600" dirty="0" err="1" smtClean="0"/>
              <a:t>posganglionares</a:t>
            </a:r>
            <a:r>
              <a:rPr lang="es-GT" sz="1600" dirty="0" smtClean="0"/>
              <a:t>, sin interrupción, las </a:t>
            </a:r>
            <a:r>
              <a:rPr lang="es-GT" sz="1600" dirty="0" err="1" smtClean="0"/>
              <a:t>preganglionares</a:t>
            </a:r>
            <a:r>
              <a:rPr lang="es-GT" sz="1600" dirty="0" smtClean="0"/>
              <a:t> llegan cerca del órgano.</a:t>
            </a:r>
          </a:p>
          <a:p>
            <a:pPr algn="just">
              <a:buNone/>
            </a:pPr>
            <a:endParaRPr lang="es-GT" sz="1600" dirty="0" smtClean="0"/>
          </a:p>
          <a:p>
            <a:pPr algn="just"/>
            <a:endParaRPr lang="es-GT" sz="1600" dirty="0" smtClean="0"/>
          </a:p>
          <a:p>
            <a:pPr algn="just"/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259879"/>
            <a:ext cx="4392612" cy="504825"/>
          </a:xfrm>
          <a:gradFill rotWithShape="1">
            <a:gsLst>
              <a:gs pos="0">
                <a:srgbClr val="470076"/>
              </a:gs>
              <a:gs pos="50000">
                <a:srgbClr val="9900FF"/>
              </a:gs>
              <a:gs pos="100000">
                <a:srgbClr val="470076"/>
              </a:gs>
            </a:gsLst>
            <a:lin ang="5400000" scaled="1"/>
          </a:gradFill>
          <a:ln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ES_tradnl" sz="3200" b="1" dirty="0" smtClean="0">
                <a:solidFill>
                  <a:srgbClr val="66FF66"/>
                </a:solidFill>
              </a:rPr>
              <a:t>PARASIMPATICO</a:t>
            </a:r>
            <a:endParaRPr lang="es-ES" sz="3200" b="1" dirty="0" smtClean="0">
              <a:solidFill>
                <a:srgbClr val="66FF66"/>
              </a:solidFill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323850" y="2349500"/>
            <a:ext cx="2374900" cy="360363"/>
          </a:xfrm>
          <a:prstGeom prst="rect">
            <a:avLst/>
          </a:prstGeom>
          <a:solidFill>
            <a:srgbClr val="6600CC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FFF00"/>
                </a:solidFill>
              </a:rPr>
              <a:t>PARES CRANEALES</a:t>
            </a:r>
          </a:p>
        </p:txBody>
      </p:sp>
      <p:sp>
        <p:nvSpPr>
          <p:cNvPr id="12292" name="Oval 9"/>
          <p:cNvSpPr>
            <a:spLocks noChangeArrowheads="1"/>
          </p:cNvSpPr>
          <p:nvPr/>
        </p:nvSpPr>
        <p:spPr bwMode="auto">
          <a:xfrm>
            <a:off x="3059113" y="1557338"/>
            <a:ext cx="433387" cy="3603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III</a:t>
            </a:r>
          </a:p>
        </p:txBody>
      </p:sp>
      <p:sp>
        <p:nvSpPr>
          <p:cNvPr id="12293" name="Oval 10"/>
          <p:cNvSpPr>
            <a:spLocks noChangeArrowheads="1"/>
          </p:cNvSpPr>
          <p:nvPr/>
        </p:nvSpPr>
        <p:spPr bwMode="auto">
          <a:xfrm>
            <a:off x="3059113" y="2060575"/>
            <a:ext cx="433387" cy="360363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VII</a:t>
            </a:r>
          </a:p>
        </p:txBody>
      </p:sp>
      <p:sp>
        <p:nvSpPr>
          <p:cNvPr id="12294" name="Oval 11"/>
          <p:cNvSpPr>
            <a:spLocks noChangeArrowheads="1"/>
          </p:cNvSpPr>
          <p:nvPr/>
        </p:nvSpPr>
        <p:spPr bwMode="auto">
          <a:xfrm>
            <a:off x="3059113" y="2565400"/>
            <a:ext cx="433387" cy="360363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IX</a:t>
            </a:r>
          </a:p>
        </p:txBody>
      </p:sp>
      <p:sp>
        <p:nvSpPr>
          <p:cNvPr id="12295" name="Oval 12"/>
          <p:cNvSpPr>
            <a:spLocks noChangeArrowheads="1"/>
          </p:cNvSpPr>
          <p:nvPr/>
        </p:nvSpPr>
        <p:spPr bwMode="auto">
          <a:xfrm>
            <a:off x="3059113" y="3068638"/>
            <a:ext cx="433387" cy="3603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X</a:t>
            </a:r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3563938" y="3092450"/>
            <a:ext cx="687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600" b="1">
                <a:solidFill>
                  <a:srgbClr val="FF3300"/>
                </a:solidFill>
              </a:rPr>
              <a:t>75%</a:t>
            </a:r>
          </a:p>
        </p:txBody>
      </p:sp>
      <p:sp>
        <p:nvSpPr>
          <p:cNvPr id="12297" name="AutoShape 14"/>
          <p:cNvSpPr>
            <a:spLocks/>
          </p:cNvSpPr>
          <p:nvPr/>
        </p:nvSpPr>
        <p:spPr bwMode="auto">
          <a:xfrm>
            <a:off x="2843213" y="1484313"/>
            <a:ext cx="215900" cy="2089150"/>
          </a:xfrm>
          <a:prstGeom prst="leftBrace">
            <a:avLst>
              <a:gd name="adj1" fmla="val 806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2298" name="Line 15"/>
          <p:cNvSpPr>
            <a:spLocks noChangeShapeType="1"/>
          </p:cNvSpPr>
          <p:nvPr/>
        </p:nvSpPr>
        <p:spPr bwMode="auto">
          <a:xfrm>
            <a:off x="1476375" y="2708275"/>
            <a:ext cx="0" cy="266541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299" name="Rectangle 16"/>
          <p:cNvSpPr>
            <a:spLocks noChangeArrowheads="1"/>
          </p:cNvSpPr>
          <p:nvPr/>
        </p:nvSpPr>
        <p:spPr bwMode="auto">
          <a:xfrm>
            <a:off x="971550" y="5373688"/>
            <a:ext cx="914400" cy="36036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/>
              <a:t>SACROS</a:t>
            </a:r>
          </a:p>
        </p:txBody>
      </p:sp>
      <p:pic>
        <p:nvPicPr>
          <p:cNvPr id="12300" name="Picture 18"/>
          <p:cNvPicPr>
            <a:picLocks noChangeAspect="1" noChangeArrowheads="1"/>
          </p:cNvPicPr>
          <p:nvPr/>
        </p:nvPicPr>
        <p:blipFill>
          <a:blip r:embed="rId3" cstate="print"/>
          <a:srcRect l="32275" t="43098" r="29329" b="13585"/>
          <a:stretch>
            <a:fillRect/>
          </a:stretch>
        </p:blipFill>
        <p:spPr bwMode="auto">
          <a:xfrm>
            <a:off x="3995936" y="1196975"/>
            <a:ext cx="5148063" cy="556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026" name="AutoShape 2" descr="mk:@MSITStore:C:\Users\Jonathan\Desktop\Goodman-Gilmans%20The%20Pharmacological%20Basis%20of%20Therapeutics%20-%2012th%20Ed.chm::/II.%20Neuropharmacology/8._files/loadBinary_007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mk:@MSITStore:C:\Users\Jonathan\Desktop\Goodman-Gilmans%20The%20Pharmacological%20Basis%20of%20Therapeutics%20-%2012th%20Ed.chm::/II.%20Neuropharmacology/8._files/loadBinary_007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0" name="AutoShape 6" descr="mk:@MSITStore:C:\Users\Jonathan\Desktop\Goodman-Gilmans%20The%20Pharmacological%20Basis%20of%20Therapeutics%20-%2012th%20Ed.chm::/II.%20Neuropharmacology/8._files/loadBinary_007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2" name="AutoShape 8" descr="mk:@MSITStore:C:\Users\Jonathan\Desktop\Goodman-Gilmans%20The%20Pharmacological%20Basis%20of%20Therapeutics%20-%2012th%20Ed.chm::/II.%20Neuropharmacology/8._files/loadBinary_005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4" name="AutoShape 10" descr="mk:@MSITStore:C:\Users\Jonathan\Desktop\Goodman-Gilmans%20The%20Pharmacological%20Basis%20of%20Therapeutics%20-%2012th%20Ed.chm::/II.%20Neuropharmacology/8._files/loadBinary_005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 l="32925" t="16360" r="13945" b="9813"/>
          <a:stretch>
            <a:fillRect/>
          </a:stretch>
        </p:blipFill>
        <p:spPr bwMode="auto">
          <a:xfrm>
            <a:off x="323528" y="260647"/>
            <a:ext cx="8352928" cy="619268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BLANCA\Desktop\photo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52400"/>
            <a:ext cx="8219257" cy="70104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Receptores en los Órganos Efectores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72816"/>
            <a:ext cx="4114800" cy="462560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GT" sz="1600" dirty="0" smtClean="0"/>
              <a:t>Acetilcolina estimula a 2 tipos de receptores:</a:t>
            </a:r>
          </a:p>
          <a:p>
            <a:pPr algn="just">
              <a:buNone/>
            </a:pPr>
            <a:r>
              <a:rPr lang="es-GT" sz="1600" dirty="0" smtClean="0"/>
              <a:t>1)</a:t>
            </a:r>
            <a:r>
              <a:rPr lang="es-GT" sz="1600" dirty="0" err="1" smtClean="0"/>
              <a:t>Muscarínicos</a:t>
            </a:r>
            <a:r>
              <a:rPr lang="es-GT" sz="1600" dirty="0" smtClean="0"/>
              <a:t> </a:t>
            </a:r>
            <a:r>
              <a:rPr lang="es-GT" sz="1600" i="1" dirty="0" smtClean="0"/>
              <a:t>(muscarina-setas)</a:t>
            </a:r>
          </a:p>
          <a:p>
            <a:pPr algn="just">
              <a:buNone/>
            </a:pPr>
            <a:r>
              <a:rPr lang="es-GT" sz="1600" i="1" dirty="0" smtClean="0"/>
              <a:t>-presentes en células efectoras estimuladas por el SNP y el SNS</a:t>
            </a:r>
          </a:p>
          <a:p>
            <a:pPr algn="just">
              <a:buNone/>
            </a:pPr>
            <a:r>
              <a:rPr lang="es-GT" sz="1600" dirty="0" smtClean="0"/>
              <a:t>2)Nicotínicos </a:t>
            </a:r>
            <a:r>
              <a:rPr lang="es-GT" sz="1600" i="1" dirty="0" smtClean="0"/>
              <a:t>(nicotina)</a:t>
            </a:r>
          </a:p>
          <a:p>
            <a:pPr algn="just">
              <a:buNone/>
            </a:pPr>
            <a:r>
              <a:rPr lang="es-GT" sz="1600" i="1" dirty="0" smtClean="0"/>
              <a:t>-presentes en los ganglios autónomos en la unión pre y pos ganglionar Y Unión Neuromuscular</a:t>
            </a:r>
          </a:p>
          <a:p>
            <a:pPr algn="just">
              <a:buNone/>
            </a:pPr>
            <a:endParaRPr lang="es-GT" sz="1600" i="1" dirty="0" smtClean="0"/>
          </a:p>
          <a:p>
            <a:pPr algn="just"/>
            <a:r>
              <a:rPr lang="es-GT" sz="1600" i="1" dirty="0" smtClean="0"/>
              <a:t>Adrenalina y </a:t>
            </a:r>
            <a:r>
              <a:rPr lang="es-GT" sz="1600" i="1" dirty="0" err="1" smtClean="0"/>
              <a:t>Noradrenalina</a:t>
            </a:r>
            <a:r>
              <a:rPr lang="es-GT" sz="1600" i="1" dirty="0" smtClean="0"/>
              <a:t> estimulan a 2 grandes tipos de receptores:</a:t>
            </a:r>
          </a:p>
          <a:p>
            <a:pPr marL="461772" indent="-342900" algn="just">
              <a:buAutoNum type="arabicParenR"/>
            </a:pPr>
            <a:r>
              <a:rPr lang="es-GT" sz="1600" i="1" dirty="0" smtClean="0"/>
              <a:t>Receptores Alfa(</a:t>
            </a:r>
            <a:r>
              <a:rPr lang="el-GR" sz="1600" i="1" dirty="0" smtClean="0"/>
              <a:t>α</a:t>
            </a:r>
            <a:r>
              <a:rPr lang="el-GR" sz="1600" i="1" dirty="0" smtClean="0"/>
              <a:t> </a:t>
            </a:r>
            <a:r>
              <a:rPr lang="es-GT" sz="1600" i="1" dirty="0" smtClean="0"/>
              <a:t>1 y </a:t>
            </a:r>
            <a:r>
              <a:rPr lang="el-GR" sz="1600" i="1" dirty="0" smtClean="0"/>
              <a:t>α</a:t>
            </a:r>
            <a:r>
              <a:rPr lang="es-GT" sz="1600" i="1" dirty="0" smtClean="0"/>
              <a:t>2)</a:t>
            </a:r>
          </a:p>
          <a:p>
            <a:pPr marL="461772" indent="-342900" algn="just">
              <a:buAutoNum type="arabicParenR"/>
            </a:pPr>
            <a:r>
              <a:rPr lang="es-GT" sz="1600" i="1" dirty="0" smtClean="0"/>
              <a:t>Receptores Beta (</a:t>
            </a:r>
            <a:r>
              <a:rPr lang="el-GR" sz="1600" i="1" dirty="0" smtClean="0"/>
              <a:t>β</a:t>
            </a:r>
            <a:r>
              <a:rPr lang="es-GT" sz="1600" i="1" dirty="0" smtClean="0"/>
              <a:t>1, </a:t>
            </a:r>
            <a:r>
              <a:rPr lang="el-GR" sz="1600" i="1" dirty="0" smtClean="0"/>
              <a:t>β</a:t>
            </a:r>
            <a:r>
              <a:rPr lang="es-GT" sz="1600" i="1" dirty="0" smtClean="0"/>
              <a:t>2</a:t>
            </a:r>
            <a:r>
              <a:rPr lang="el-GR" sz="1600" i="1" dirty="0" smtClean="0"/>
              <a:t> </a:t>
            </a:r>
            <a:r>
              <a:rPr lang="es-GT" sz="1600" i="1" dirty="0" smtClean="0"/>
              <a:t>y </a:t>
            </a:r>
            <a:r>
              <a:rPr lang="el-GR" sz="1600" i="1" dirty="0" smtClean="0"/>
              <a:t>β</a:t>
            </a:r>
            <a:r>
              <a:rPr lang="es-GT" sz="1600" i="1" dirty="0" smtClean="0"/>
              <a:t>3)</a:t>
            </a:r>
          </a:p>
          <a:p>
            <a:pPr marL="461772" indent="-342900" algn="just">
              <a:buAutoNum type="arabicParenR"/>
            </a:pPr>
            <a:endParaRPr lang="es-GT" sz="1600" i="1" dirty="0" smtClean="0"/>
          </a:p>
          <a:p>
            <a:pPr marL="461772" indent="-342900" algn="just">
              <a:buNone/>
            </a:pPr>
            <a:r>
              <a:rPr lang="es-GT" sz="1600" i="1" dirty="0" smtClean="0"/>
              <a:t>-</a:t>
            </a:r>
            <a:r>
              <a:rPr lang="es-GT" sz="1600" i="1" dirty="0" err="1" smtClean="0"/>
              <a:t>Noradrenalina</a:t>
            </a:r>
            <a:r>
              <a:rPr lang="es-GT" sz="1600" i="1" dirty="0" smtClean="0"/>
              <a:t> estimula  sobretodo </a:t>
            </a:r>
            <a:r>
              <a:rPr lang="el-GR" sz="1600" i="1" dirty="0" smtClean="0"/>
              <a:t>α </a:t>
            </a:r>
            <a:r>
              <a:rPr lang="es-GT" sz="1600" i="1" dirty="0" smtClean="0"/>
              <a:t> y poco a los </a:t>
            </a:r>
            <a:r>
              <a:rPr lang="el-GR" sz="1600" i="1" dirty="0" smtClean="0"/>
              <a:t>β</a:t>
            </a:r>
            <a:r>
              <a:rPr lang="es-GT" sz="1600" i="1" dirty="0" smtClean="0"/>
              <a:t>.</a:t>
            </a:r>
          </a:p>
          <a:p>
            <a:pPr marL="461772" indent="-342900" algn="just">
              <a:buNone/>
            </a:pPr>
            <a:r>
              <a:rPr lang="es-GT" sz="1600" i="1" dirty="0" smtClean="0"/>
              <a:t>-Adrenalina estimula a ambos receptores por igual.</a:t>
            </a:r>
          </a:p>
          <a:p>
            <a:pPr marL="461772" indent="-342900" algn="just">
              <a:buNone/>
            </a:pPr>
            <a:endParaRPr lang="es-GT" sz="1600" i="1" dirty="0" smtClean="0"/>
          </a:p>
          <a:p>
            <a:pPr marL="461772" indent="-342900" algn="just">
              <a:buNone/>
            </a:pPr>
            <a:r>
              <a:rPr lang="es-GT" sz="1600" i="1" u="sng" dirty="0" smtClean="0"/>
              <a:t>“Las respuestas en los diferentes órganos varían según el tipo de receptor que éstos expresen”</a:t>
            </a:r>
          </a:p>
          <a:p>
            <a:pPr marL="461772" indent="-342900" algn="just">
              <a:buNone/>
            </a:pPr>
            <a:endParaRPr lang="es-GT" sz="1600" i="1" u="sng" dirty="0" smtClean="0"/>
          </a:p>
          <a:p>
            <a:pPr marL="461772" indent="-342900" algn="just">
              <a:buNone/>
            </a:pPr>
            <a:endParaRPr lang="es-GT" sz="1600" dirty="0" smtClean="0"/>
          </a:p>
          <a:p>
            <a:pPr marL="461772" indent="-342900" algn="just">
              <a:buAutoNum type="arabicParenR"/>
            </a:pPr>
            <a:endParaRPr lang="es-GT" sz="1600" i="1" dirty="0" smtClean="0"/>
          </a:p>
          <a:p>
            <a:pPr algn="just">
              <a:buNone/>
            </a:pPr>
            <a:endParaRPr lang="es-GT" sz="1600" i="1" dirty="0" smtClean="0"/>
          </a:p>
          <a:p>
            <a:pPr algn="just">
              <a:buNone/>
            </a:pPr>
            <a:endParaRPr lang="es-ES" sz="1600" i="1" dirty="0"/>
          </a:p>
        </p:txBody>
      </p:sp>
      <p:sp>
        <p:nvSpPr>
          <p:cNvPr id="32770" name="AutoShape 2" descr="mk:@MSITStore:C:\Users\Jonathan\Desktop\Goodman-Gilmans%20The%20Pharmacological%20Basis%20of%20Therapeutics%20-%2012th%20Ed.chm::/II.%20Neuropharmacology/8._files/loadBinary_005.gif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6" name="Picture 5" descr="C:\Users\DEYANIRA\Pictures\image_1357956801155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9" t="12069" r="3269" b="9484"/>
          <a:stretch>
            <a:fillRect/>
          </a:stretch>
        </p:blipFill>
        <p:spPr bwMode="auto">
          <a:xfrm>
            <a:off x="4572000" y="1700808"/>
            <a:ext cx="4572000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4644008" y="566124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200" dirty="0" smtClean="0"/>
              <a:t>Inhibición de liberación de neurotransmisores (</a:t>
            </a:r>
            <a:r>
              <a:rPr lang="el-GR" sz="1200" i="1" dirty="0" smtClean="0"/>
              <a:t>α </a:t>
            </a:r>
            <a:r>
              <a:rPr lang="es-GT" sz="1200" dirty="0" smtClean="0"/>
              <a:t>2)</a:t>
            </a:r>
            <a:endParaRPr lang="es-ES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6804248" y="6309320"/>
            <a:ext cx="1728192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GT" dirty="0" err="1" smtClean="0"/>
              <a:t>Termogenia</a:t>
            </a:r>
            <a:r>
              <a:rPr lang="es-GT" dirty="0" smtClean="0"/>
              <a:t> </a:t>
            </a:r>
            <a:r>
              <a:rPr lang="el-GR" i="1" dirty="0" smtClean="0"/>
              <a:t>β</a:t>
            </a:r>
            <a:r>
              <a:rPr lang="es-GT" i="1" dirty="0" smtClean="0"/>
              <a:t>3</a:t>
            </a:r>
            <a:r>
              <a:rPr lang="es-GT" dirty="0" smtClean="0"/>
              <a:t>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Referencia a Farmacología…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dog eatting with hand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352928" cy="626469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4495" t="45177" r="40375" b="11856"/>
          <a:stretch>
            <a:fillRect/>
          </a:stretch>
        </p:blipFill>
        <p:spPr>
          <a:xfrm>
            <a:off x="395288" y="1412875"/>
            <a:ext cx="8280400" cy="5040313"/>
          </a:xfrm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403350" y="692150"/>
            <a:ext cx="6264275" cy="504825"/>
          </a:xfrm>
          <a:prstGeom prst="rect">
            <a:avLst/>
          </a:prstGeom>
          <a:solidFill>
            <a:srgbClr val="C19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RECEPTORES PARA LA ACETIL COLINA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3361" r="42841" b="45274"/>
          <a:stretch>
            <a:fillRect/>
          </a:stretch>
        </p:blipFill>
        <p:spPr>
          <a:xfrm>
            <a:off x="0" y="-31750"/>
            <a:ext cx="9144000" cy="6889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92438" cy="3079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2438" y="0"/>
            <a:ext cx="4951561" cy="3505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68828"/>
            <a:ext cx="4192438" cy="3789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2438" y="3505705"/>
            <a:ext cx="4951561" cy="33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3361" r="41946" b="42091"/>
          <a:stretch>
            <a:fillRect/>
          </a:stretch>
        </p:blipFill>
        <p:spPr>
          <a:xfrm>
            <a:off x="0" y="25400"/>
            <a:ext cx="9144000" cy="6832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3361" r="41945" b="43683"/>
          <a:stretch>
            <a:fillRect/>
          </a:stretch>
        </p:blipFill>
        <p:spPr>
          <a:xfrm>
            <a:off x="0" y="63500"/>
            <a:ext cx="9144000" cy="6794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4951" r="42841" b="42091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38" t="14951" r="42841" b="45274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es-GT" smtClean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 cstate="print"/>
          <a:srcRect l="24506" t="13251" r="42419" b="416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3361" r="42841" b="42091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942" t="16542" r="44630" b="42091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066" t="24623" r="8331" b="5927"/>
          <a:stretch>
            <a:fillRect/>
          </a:stretch>
        </p:blipFill>
        <p:spPr>
          <a:xfrm>
            <a:off x="0" y="285750"/>
            <a:ext cx="9144000" cy="63579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582613"/>
          </a:xfrm>
          <a:solidFill>
            <a:schemeClr val="accent2"/>
          </a:solidFill>
          <a:ln w="38100">
            <a:solidFill>
              <a:srgbClr val="FFFF00"/>
            </a:solidFill>
          </a:ln>
        </p:spPr>
        <p:txBody>
          <a:bodyPr/>
          <a:lstStyle/>
          <a:p>
            <a:pPr eaLnBrk="1" hangingPunct="1"/>
            <a:r>
              <a:rPr lang="es-ES" sz="2400" b="1" smtClean="0">
                <a:solidFill>
                  <a:srgbClr val="FFFF00"/>
                </a:solidFill>
              </a:rPr>
              <a:t>ACCIONES DEL SISTEMA NERVIOSO AUTÒNOMO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14120" t="43909" r="28693" b="23239"/>
          <a:stretch>
            <a:fillRect/>
          </a:stretch>
        </p:blipFill>
        <p:spPr>
          <a:xfrm>
            <a:off x="827088" y="981075"/>
            <a:ext cx="7561262" cy="4679950"/>
          </a:xfrm>
          <a:ln w="38100">
            <a:solidFill>
              <a:srgbClr val="FFFF00"/>
            </a:solidFill>
          </a:ln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419475" y="981075"/>
            <a:ext cx="2447925" cy="431800"/>
          </a:xfrm>
          <a:prstGeom prst="rect">
            <a:avLst/>
          </a:prstGeom>
          <a:solidFill>
            <a:srgbClr val="00B0F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SIMPÀTICO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867400" y="981075"/>
            <a:ext cx="2520950" cy="431800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accent2"/>
                </a:solidFill>
              </a:rPr>
              <a:t>PARASIMPÀTICO</a:t>
            </a: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5867400" y="981075"/>
            <a:ext cx="0" cy="4679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 flipH="1">
            <a:off x="3419475" y="1484313"/>
            <a:ext cx="0" cy="417671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900113" y="981075"/>
            <a:ext cx="25193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9900FF"/>
                </a:solidFill>
              </a:rPr>
              <a:t>ORGANO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 cstate="print"/>
          <a:srcRect l="28494" t="83032" r="63663" b="11760"/>
          <a:stretch>
            <a:fillRect/>
          </a:stretch>
        </p:blipFill>
        <p:spPr bwMode="auto">
          <a:xfrm>
            <a:off x="900113" y="5734050"/>
            <a:ext cx="2447925" cy="5746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4" cstate="print"/>
          <a:srcRect l="36211" t="83032" r="47394" b="11710"/>
          <a:stretch>
            <a:fillRect/>
          </a:stretch>
        </p:blipFill>
        <p:spPr bwMode="auto">
          <a:xfrm>
            <a:off x="3419475" y="5734050"/>
            <a:ext cx="2376488" cy="57467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4" cstate="print"/>
          <a:srcRect l="52605" t="83517" r="30031" b="11710"/>
          <a:stretch>
            <a:fillRect/>
          </a:stretch>
        </p:blipFill>
        <p:spPr bwMode="auto">
          <a:xfrm>
            <a:off x="5940425" y="5734050"/>
            <a:ext cx="2376488" cy="576263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827088" y="5734050"/>
            <a:ext cx="0" cy="6477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V="1">
            <a:off x="827088" y="6381750"/>
            <a:ext cx="756126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8388350" y="5661025"/>
            <a:ext cx="0" cy="7207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76250"/>
            <a:ext cx="6626225" cy="647700"/>
          </a:xfrm>
          <a:solidFill>
            <a:schemeClr val="accent2"/>
          </a:solidFill>
          <a:ln>
            <a:solidFill>
              <a:srgbClr val="FF3300"/>
            </a:solidFill>
          </a:ln>
        </p:spPr>
        <p:txBody>
          <a:bodyPr/>
          <a:lstStyle/>
          <a:p>
            <a:pPr eaLnBrk="1" hangingPunct="1"/>
            <a:r>
              <a:rPr lang="es-ES_tradnl" sz="3600" b="1" smtClean="0">
                <a:solidFill>
                  <a:srgbClr val="FAF7FF"/>
                </a:solidFill>
              </a:rPr>
              <a:t>MÉDULA SUPRARRENAL</a:t>
            </a:r>
            <a:endParaRPr lang="es-ES" sz="3600" b="1" smtClean="0">
              <a:solidFill>
                <a:srgbClr val="FAF7FF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05000"/>
            <a:ext cx="5040313" cy="4619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_tradnl" sz="2800" smtClean="0">
                <a:solidFill>
                  <a:srgbClr val="FF3300"/>
                </a:solidFill>
              </a:rPr>
              <a:t>80%</a:t>
            </a:r>
            <a:r>
              <a:rPr lang="es-ES_tradnl" sz="2400" smtClean="0"/>
              <a:t>  DE ADRENALINA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sz="2400" smtClean="0"/>
              <a:t>  </a:t>
            </a:r>
          </a:p>
          <a:p>
            <a:pPr eaLnBrk="1" hangingPunct="1">
              <a:lnSpc>
                <a:spcPct val="90000"/>
              </a:lnSpc>
            </a:pPr>
            <a:r>
              <a:rPr lang="es-ES_tradnl" sz="2800" smtClean="0">
                <a:solidFill>
                  <a:schemeClr val="hlink"/>
                </a:solidFill>
              </a:rPr>
              <a:t>20%</a:t>
            </a:r>
            <a:r>
              <a:rPr lang="es-ES_tradnl" sz="2400" smtClean="0"/>
              <a:t>  DE NORADRENALINA</a:t>
            </a:r>
          </a:p>
          <a:p>
            <a:pPr eaLnBrk="1" hangingPunct="1">
              <a:lnSpc>
                <a:spcPct val="90000"/>
              </a:lnSpc>
            </a:pPr>
            <a:endParaRPr lang="es-ES_tradnl" sz="24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sz="2400" smtClean="0"/>
              <a:t>          </a:t>
            </a:r>
            <a:r>
              <a:rPr lang="es-ES_tradnl" sz="2400" b="1" smtClean="0">
                <a:solidFill>
                  <a:schemeClr val="accent2"/>
                </a:solidFill>
              </a:rPr>
              <a:t>DIFERENCIAS: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_tradnl" sz="2400" b="1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smtClean="0">
                <a:solidFill>
                  <a:srgbClr val="FF66FF"/>
                </a:solidFill>
              </a:rPr>
              <a:t>TIPO DE RECEPTOR</a:t>
            </a:r>
          </a:p>
          <a:p>
            <a:pPr eaLnBrk="1" hangingPunct="1">
              <a:lnSpc>
                <a:spcPct val="90000"/>
              </a:lnSpc>
            </a:pPr>
            <a:endParaRPr lang="es-ES_tradnl" sz="2400" smtClean="0">
              <a:solidFill>
                <a:srgbClr val="FF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smtClean="0">
                <a:solidFill>
                  <a:srgbClr val="FF66FF"/>
                </a:solidFill>
              </a:rPr>
              <a:t>EFECTO VASOCONSTRICTOR</a:t>
            </a:r>
          </a:p>
          <a:p>
            <a:pPr eaLnBrk="1" hangingPunct="1">
              <a:lnSpc>
                <a:spcPct val="90000"/>
              </a:lnSpc>
            </a:pPr>
            <a:endParaRPr lang="es-ES_tradnl" sz="2400" smtClean="0">
              <a:solidFill>
                <a:srgbClr val="FF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s-ES_tradnl" sz="2400" smtClean="0">
                <a:solidFill>
                  <a:srgbClr val="FF66FF"/>
                </a:solidFill>
              </a:rPr>
              <a:t>METABOLISMO TISULAR</a:t>
            </a:r>
            <a:r>
              <a:rPr lang="es-ES_tradnl" sz="2400" smtClean="0"/>
              <a:t> </a:t>
            </a:r>
            <a:endParaRPr lang="es-ES" sz="24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 l="4964" t="30316" r="78224" b="43100"/>
          <a:stretch>
            <a:fillRect/>
          </a:stretch>
        </p:blipFill>
        <p:spPr bwMode="auto">
          <a:xfrm>
            <a:off x="5795963" y="3213100"/>
            <a:ext cx="2952750" cy="324008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5076825" y="2997200"/>
            <a:ext cx="1871663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 flipH="1" flipV="1">
            <a:off x="6948488" y="2997200"/>
            <a:ext cx="0" cy="1295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Sistema Nervioso Autónomo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600" dirty="0" smtClean="0"/>
              <a:t>Parte del Sistema Nervioso que controla las funciones viscerales del cuerpo.</a:t>
            </a:r>
          </a:p>
          <a:p>
            <a:pPr algn="just"/>
            <a:r>
              <a:rPr lang="es-GT" sz="1600" dirty="0" smtClean="0"/>
              <a:t>Presión Arterial, Micción, Tamaño Pupilar, Frecuencia Cardíaca, Motilidad GI, temperatura…</a:t>
            </a:r>
          </a:p>
          <a:p>
            <a:pPr algn="just"/>
            <a:r>
              <a:rPr lang="es-GT" sz="1600" dirty="0" smtClean="0"/>
              <a:t>FUNCIONES INCONSCIENTES</a:t>
            </a:r>
          </a:p>
          <a:p>
            <a:pPr algn="just"/>
            <a:r>
              <a:rPr lang="es-GT" sz="1600" dirty="0" smtClean="0"/>
              <a:t>Rapidez e Intensidad… Característico del SNA</a:t>
            </a:r>
          </a:p>
          <a:p>
            <a:pPr algn="just"/>
            <a:r>
              <a:rPr lang="es-GT" sz="1600" dirty="0" smtClean="0"/>
              <a:t>SNA se activa en centros de la médula espinal, tronco del encéfalo e hipotálamo</a:t>
            </a:r>
          </a:p>
          <a:p>
            <a:pPr algn="just"/>
            <a:r>
              <a:rPr lang="es-GT" sz="1600" dirty="0" smtClean="0"/>
              <a:t>Incluso parte de la Corteza Cerebral como el Sistema Límbico puede REGULARLO</a:t>
            </a:r>
          </a:p>
          <a:p>
            <a:pPr algn="just"/>
            <a:r>
              <a:rPr lang="es-GT" sz="1600" dirty="0" smtClean="0"/>
              <a:t>Reflejos Viscerales (respuestas reflejas subconscientes)</a:t>
            </a:r>
          </a:p>
          <a:p>
            <a:pPr algn="just"/>
            <a:r>
              <a:rPr lang="es-GT" sz="1600" dirty="0" smtClean="0"/>
              <a:t>Las </a:t>
            </a:r>
            <a:r>
              <a:rPr lang="es-GT" sz="1600" b="1" u="sng" dirty="0" smtClean="0"/>
              <a:t>E</a:t>
            </a:r>
            <a:r>
              <a:rPr lang="es-GT" sz="1600" dirty="0" smtClean="0"/>
              <a:t>FERENCIAS son el SNS y SNP</a:t>
            </a:r>
          </a:p>
          <a:p>
            <a:pPr algn="just"/>
            <a:endParaRPr lang="es-GT" sz="1600" b="1" u="sng" dirty="0" smtClean="0"/>
          </a:p>
          <a:p>
            <a:pPr algn="just"/>
            <a:r>
              <a:rPr lang="es-GT" sz="1600" dirty="0" smtClean="0"/>
              <a:t>Fibras Colinérgicas y Adrenérgicas</a:t>
            </a:r>
          </a:p>
          <a:p>
            <a:pPr algn="just"/>
            <a:r>
              <a:rPr lang="es-GT" sz="1600" dirty="0" smtClean="0"/>
              <a:t>TODAS las fibras </a:t>
            </a:r>
            <a:r>
              <a:rPr lang="es-GT" sz="1600" dirty="0" err="1" smtClean="0"/>
              <a:t>preganglionares</a:t>
            </a:r>
            <a:r>
              <a:rPr lang="es-GT" sz="1600" dirty="0" smtClean="0"/>
              <a:t> son Colinérgicas</a:t>
            </a:r>
          </a:p>
          <a:p>
            <a:pPr algn="just"/>
            <a:r>
              <a:rPr lang="es-GT" sz="1600" dirty="0" smtClean="0"/>
              <a:t>La mayoría de las pos ganglionares simpáticas son adrenérgicas PERO las que están dirigidas a las glándulas sudoríparas, músculos </a:t>
            </a:r>
            <a:r>
              <a:rPr lang="es-GT" sz="1600" dirty="0" err="1" smtClean="0"/>
              <a:t>piloerectores</a:t>
            </a:r>
            <a:r>
              <a:rPr lang="es-GT" sz="1600" dirty="0" smtClean="0"/>
              <a:t> y algunos vasos sanguíneos son colinérgicas</a:t>
            </a:r>
          </a:p>
          <a:p>
            <a:pPr algn="just"/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                                                                   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18500" t="29294" r="23746" b="13469"/>
          <a:stretch>
            <a:fillRect/>
          </a:stretch>
        </p:blipFill>
        <p:spPr>
          <a:xfrm>
            <a:off x="0" y="0"/>
            <a:ext cx="9144000" cy="6867525"/>
          </a:xfrm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95288" y="260350"/>
            <a:ext cx="8496300" cy="647700"/>
          </a:xfrm>
          <a:prstGeom prst="rect">
            <a:avLst/>
          </a:prstGeom>
          <a:solidFill>
            <a:srgbClr val="00B0F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800" b="1">
                <a:solidFill>
                  <a:schemeClr val="bg1"/>
                </a:solidFill>
              </a:rPr>
              <a:t>NEUROTRANSMISOR PARASIMPATICO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na20"/>
          <p:cNvPicPr>
            <a:picLocks noChangeAspect="1" noChangeArrowheads="1"/>
          </p:cNvPicPr>
          <p:nvPr/>
        </p:nvPicPr>
        <p:blipFill>
          <a:blip r:embed="rId3" cstate="print"/>
          <a:srcRect l="1962" t="6445" b="2679"/>
          <a:stretch>
            <a:fillRect/>
          </a:stretch>
        </p:blipFill>
        <p:spPr bwMode="auto">
          <a:xfrm>
            <a:off x="0" y="260350"/>
            <a:ext cx="91440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539750" y="2852738"/>
            <a:ext cx="1800225" cy="288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950F8B"/>
                </a:solidFill>
              </a:rPr>
              <a:t>ADENIL CICLASA</a:t>
            </a:r>
          </a:p>
        </p:txBody>
      </p:sp>
      <p:sp>
        <p:nvSpPr>
          <p:cNvPr id="31748" name="Oval 4"/>
          <p:cNvSpPr>
            <a:spLocks noChangeArrowheads="1"/>
          </p:cNvSpPr>
          <p:nvPr/>
        </p:nvSpPr>
        <p:spPr bwMode="auto">
          <a:xfrm>
            <a:off x="539750" y="4365625"/>
            <a:ext cx="1944688" cy="503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950F8B"/>
                </a:solidFill>
              </a:rPr>
              <a:t>PROTEIN KINASA  A</a:t>
            </a:r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2555875" y="4508500"/>
            <a:ext cx="0" cy="2889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68313" y="5229225"/>
            <a:ext cx="2016125" cy="360363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/>
              <a:t>INFLUJO DE Ca+</a:t>
            </a: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2627313" y="5300663"/>
            <a:ext cx="0" cy="28892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6156325" y="1989138"/>
            <a:ext cx="1655763" cy="504825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>
                <a:solidFill>
                  <a:srgbClr val="950F8B"/>
                </a:solidFill>
              </a:rPr>
              <a:t>ACETIL COLINESTERASA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4427538" y="2492375"/>
            <a:ext cx="1058862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rgbClr val="950F8B"/>
                </a:solidFill>
              </a:rPr>
              <a:t>CANAL DE K+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2051050" y="2420938"/>
            <a:ext cx="1512888" cy="287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chemeClr val="hlink"/>
                </a:solidFill>
              </a:rPr>
              <a:t>RECEPTOR M2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323850" y="1557338"/>
            <a:ext cx="15113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rgbClr val="950F8B"/>
                </a:solidFill>
              </a:rPr>
              <a:t>AUTORECEPTOR M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395288" y="549275"/>
            <a:ext cx="13684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rgbClr val="950F8B"/>
                </a:solidFill>
              </a:rPr>
              <a:t>ESTÌMULO</a:t>
            </a:r>
          </a:p>
          <a:p>
            <a:pPr algn="ctr"/>
            <a:r>
              <a:rPr lang="es-ES" sz="1400">
                <a:solidFill>
                  <a:srgbClr val="950F8B"/>
                </a:solidFill>
              </a:rPr>
              <a:t>PRESINAPTICO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5219700" y="3141663"/>
            <a:ext cx="627063" cy="142875"/>
          </a:xfrm>
          <a:prstGeom prst="rect">
            <a:avLst/>
          </a:prstGeom>
          <a:solidFill>
            <a:srgbClr val="FAF7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rgbClr val="950F8B"/>
                </a:solidFill>
              </a:rPr>
              <a:t>ABIERTOS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4356100" y="3933825"/>
            <a:ext cx="1871663" cy="360363"/>
          </a:xfrm>
          <a:prstGeom prst="rect">
            <a:avLst/>
          </a:prstGeom>
          <a:solidFill>
            <a:srgbClr val="F6D8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chemeClr val="tx2"/>
                </a:solidFill>
              </a:rPr>
              <a:t>HIPERPOLARIZACIÒN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2700338" y="4292600"/>
            <a:ext cx="5759450" cy="2565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pic>
        <p:nvPicPr>
          <p:cNvPr id="31760" name="Picture 16" descr="sna20"/>
          <p:cNvPicPr>
            <a:picLocks noChangeAspect="1" noChangeArrowheads="1"/>
          </p:cNvPicPr>
          <p:nvPr/>
        </p:nvPicPr>
        <p:blipFill>
          <a:blip r:embed="rId4" cstate="print"/>
          <a:srcRect l="1962" t="82013" r="69086" b="2679"/>
          <a:stretch>
            <a:fillRect/>
          </a:stretch>
        </p:blipFill>
        <p:spPr bwMode="auto">
          <a:xfrm>
            <a:off x="2700338" y="4292600"/>
            <a:ext cx="6443662" cy="25654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203575" y="5013325"/>
            <a:ext cx="4967288" cy="576263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AF7FF"/>
                </a:solidFill>
              </a:rPr>
              <a:t>CRONOTROPISMO NEGATIVO  (   FC. )</a:t>
            </a: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2339975" y="6021388"/>
            <a:ext cx="6192838" cy="576262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AF7FF"/>
                </a:solidFill>
              </a:rPr>
              <a:t>DROMOTROPICO NEGATIVO</a:t>
            </a:r>
            <a:r>
              <a:rPr lang="es-ES">
                <a:solidFill>
                  <a:srgbClr val="FAF7FF"/>
                </a:solidFill>
              </a:rPr>
              <a:t>  (    CONDUCCIÒN A-V )</a:t>
            </a:r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6156325" y="6165850"/>
            <a:ext cx="0" cy="28733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4787900" y="476250"/>
            <a:ext cx="1655763" cy="649288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FF6600"/>
                </a:solidFill>
              </a:rPr>
              <a:t>NEURONA</a:t>
            </a:r>
          </a:p>
          <a:p>
            <a:pPr algn="ctr"/>
            <a:r>
              <a:rPr lang="es-ES" sz="1200">
                <a:solidFill>
                  <a:srgbClr val="FF6600"/>
                </a:solidFill>
              </a:rPr>
              <a:t>POSTGANGLIONAR</a:t>
            </a:r>
          </a:p>
          <a:p>
            <a:pPr algn="ctr"/>
            <a:r>
              <a:rPr lang="es-ES" sz="1200">
                <a:solidFill>
                  <a:srgbClr val="FF6600"/>
                </a:solidFill>
              </a:rPr>
              <a:t>PARASIMPÀDTICA</a:t>
            </a:r>
          </a:p>
        </p:txBody>
      </p:sp>
      <p:pic>
        <p:nvPicPr>
          <p:cNvPr id="31765" name="Picture 21" descr="sna20"/>
          <p:cNvPicPr>
            <a:picLocks noChangeAspect="1" noChangeArrowheads="1"/>
          </p:cNvPicPr>
          <p:nvPr/>
        </p:nvPicPr>
        <p:blipFill>
          <a:blip r:embed="rId4" cstate="print"/>
          <a:srcRect l="74911" t="39131" b="51874"/>
          <a:stretch>
            <a:fillRect/>
          </a:stretch>
        </p:blipFill>
        <p:spPr bwMode="auto">
          <a:xfrm>
            <a:off x="6804025" y="2924175"/>
            <a:ext cx="233997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6" name="Line 22"/>
          <p:cNvSpPr>
            <a:spLocks noChangeShapeType="1"/>
          </p:cNvSpPr>
          <p:nvPr/>
        </p:nvSpPr>
        <p:spPr bwMode="auto">
          <a:xfrm>
            <a:off x="5292725" y="43656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>
            <a:off x="5435600" y="56610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3924300" y="476250"/>
            <a:ext cx="576263" cy="433388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8229600" y="1844675"/>
            <a:ext cx="914400" cy="2889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/>
              <a:t>ACETATO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                                     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19737" t="26096" r="18500" b="10277"/>
          <a:stretch>
            <a:fillRect/>
          </a:stretch>
        </p:blipFill>
        <p:spPr>
          <a:xfrm>
            <a:off x="179512" y="0"/>
            <a:ext cx="8964488" cy="6858000"/>
          </a:xfrm>
        </p:spPr>
      </p:pic>
      <p:sp>
        <p:nvSpPr>
          <p:cNvPr id="32772" name="Oval 4"/>
          <p:cNvSpPr>
            <a:spLocks noChangeArrowheads="1"/>
          </p:cNvSpPr>
          <p:nvPr/>
        </p:nvSpPr>
        <p:spPr bwMode="auto">
          <a:xfrm>
            <a:off x="3132138" y="4581525"/>
            <a:ext cx="1295400" cy="719138"/>
          </a:xfrm>
          <a:prstGeom prst="ellipse">
            <a:avLst/>
          </a:prstGeom>
          <a:solidFill>
            <a:srgbClr val="25257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FFFF00"/>
                </a:solidFill>
              </a:rPr>
              <a:t>NORADRENALINA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95288" y="260350"/>
            <a:ext cx="8280400" cy="576263"/>
          </a:xfrm>
          <a:prstGeom prst="rect">
            <a:avLst/>
          </a:prstGeom>
          <a:solidFill>
            <a:srgbClr val="C19AD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 dirty="0">
                <a:solidFill>
                  <a:srgbClr val="FFFF00"/>
                </a:solidFill>
              </a:rPr>
              <a:t>NEUROTRANSMISOR </a:t>
            </a:r>
            <a:r>
              <a:rPr lang="es-ES" sz="2400" b="1" dirty="0" smtClean="0">
                <a:solidFill>
                  <a:srgbClr val="FFFF00"/>
                </a:solidFill>
              </a:rPr>
              <a:t>SIMPÁTICO</a:t>
            </a:r>
            <a:endParaRPr lang="es-ES" sz="2400" b="1" dirty="0">
              <a:solidFill>
                <a:srgbClr val="FFFF00"/>
              </a:solidFill>
            </a:endParaRPr>
          </a:p>
        </p:txBody>
      </p:sp>
      <p:cxnSp>
        <p:nvCxnSpPr>
          <p:cNvPr id="14" name="13 Conector recto"/>
          <p:cNvCxnSpPr/>
          <p:nvPr/>
        </p:nvCxnSpPr>
        <p:spPr>
          <a:xfrm flipV="1">
            <a:off x="1403648" y="3933056"/>
            <a:ext cx="6048672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0" y="4077072"/>
            <a:ext cx="201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dirty="0" smtClean="0">
                <a:solidFill>
                  <a:schemeClr val="bg1"/>
                </a:solidFill>
              </a:rPr>
              <a:t>Dopamina se transporta hacia las vesículas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17" name="16 Conector recto de flecha"/>
          <p:cNvCxnSpPr>
            <a:stCxn id="32772" idx="3"/>
          </p:cNvCxnSpPr>
          <p:nvPr/>
        </p:nvCxnSpPr>
        <p:spPr>
          <a:xfrm flipH="1">
            <a:off x="2411760" y="5195348"/>
            <a:ext cx="910085" cy="46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Elipse"/>
          <p:cNvSpPr/>
          <p:nvPr/>
        </p:nvSpPr>
        <p:spPr>
          <a:xfrm>
            <a:off x="899592" y="5517232"/>
            <a:ext cx="1656184" cy="936104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sz="1400" b="1" i="1" dirty="0" smtClean="0">
                <a:solidFill>
                  <a:schemeClr val="accent3"/>
                </a:solidFill>
              </a:rPr>
              <a:t>Adrenalina</a:t>
            </a:r>
            <a:endParaRPr lang="es-ES" sz="1400" b="1" i="1" dirty="0">
              <a:solidFill>
                <a:schemeClr val="accent3"/>
              </a:solidFill>
            </a:endParaRPr>
          </a:p>
        </p:txBody>
      </p:sp>
      <p:sp>
        <p:nvSpPr>
          <p:cNvPr id="20" name="19 Elipse"/>
          <p:cNvSpPr/>
          <p:nvPr/>
        </p:nvSpPr>
        <p:spPr>
          <a:xfrm rot="20198148">
            <a:off x="2498709" y="5406412"/>
            <a:ext cx="1333962" cy="3728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sz="1200" i="1" dirty="0" smtClean="0">
                <a:solidFill>
                  <a:schemeClr val="tx1"/>
                </a:solidFill>
              </a:rPr>
              <a:t>metilación</a:t>
            </a:r>
            <a:endParaRPr lang="es-ES" sz="1200" i="1" dirty="0">
              <a:solidFill>
                <a:schemeClr val="tx1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0" y="1124744"/>
            <a:ext cx="1835696" cy="175432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GT" sz="1200" b="1" i="1" u="sng" dirty="0" smtClean="0"/>
              <a:t>Eliminación:</a:t>
            </a:r>
          </a:p>
          <a:p>
            <a:pPr>
              <a:buFont typeface="Wingdings" pitchFamily="2" charset="2"/>
              <a:buChar char="ü"/>
            </a:pPr>
            <a:r>
              <a:rPr lang="es-GT" sz="1200" i="1" dirty="0" err="1" smtClean="0"/>
              <a:t>Recaptación</a:t>
            </a:r>
            <a:r>
              <a:rPr lang="es-GT" sz="1200" i="1" dirty="0" smtClean="0"/>
              <a:t> 50-80%</a:t>
            </a:r>
          </a:p>
          <a:p>
            <a:pPr>
              <a:buFont typeface="Wingdings" pitchFamily="2" charset="2"/>
              <a:buChar char="ü"/>
            </a:pPr>
            <a:r>
              <a:rPr lang="es-GT" sz="1200" i="1" dirty="0" smtClean="0"/>
              <a:t>Difusión hacia líquidos contiguos</a:t>
            </a:r>
          </a:p>
          <a:p>
            <a:pPr>
              <a:buFont typeface="Wingdings" pitchFamily="2" charset="2"/>
              <a:buChar char="ü"/>
            </a:pPr>
            <a:r>
              <a:rPr lang="es-GT" sz="1200" i="1" dirty="0" smtClean="0"/>
              <a:t>Lisis Enzimática (MAO y  COMT </a:t>
            </a:r>
            <a:r>
              <a:rPr lang="es-GT" sz="1200" i="1" dirty="0" err="1" smtClean="0"/>
              <a:t>Catecol</a:t>
            </a:r>
            <a:r>
              <a:rPr lang="es-GT" sz="1200" i="1" dirty="0" smtClean="0"/>
              <a:t>-o-</a:t>
            </a:r>
            <a:r>
              <a:rPr lang="es-GT" sz="1200" i="1" dirty="0" err="1" smtClean="0"/>
              <a:t>metiltransferasa</a:t>
            </a:r>
            <a:r>
              <a:rPr lang="es-GT" sz="1200" i="1" dirty="0" smtClean="0"/>
              <a:t>-Hígado-</a:t>
            </a:r>
            <a:r>
              <a:rPr lang="es-GT" sz="1200" i="1" dirty="0" smtClean="0"/>
              <a:t>)</a:t>
            </a:r>
          </a:p>
          <a:p>
            <a:pPr>
              <a:buFont typeface="Wingdings" pitchFamily="2" charset="2"/>
              <a:buChar char="ü"/>
            </a:pPr>
            <a:endParaRPr lang="es-ES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5055" t="24408" r="62639" b="12096"/>
          <a:stretch>
            <a:fillRect/>
          </a:stretch>
        </p:blipFill>
        <p:spPr>
          <a:xfrm>
            <a:off x="3276600" y="3573463"/>
            <a:ext cx="1800225" cy="2305050"/>
          </a:xfrm>
        </p:spPr>
      </p:pic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2484438" y="4868863"/>
            <a:ext cx="504825" cy="4333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2000" b="1">
                <a:solidFill>
                  <a:schemeClr val="bg1"/>
                </a:solidFill>
                <a:latin typeface="Arial" charset="0"/>
                <a:cs typeface="Arial" charset="0"/>
              </a:rPr>
              <a:t>β</a:t>
            </a:r>
            <a:r>
              <a:rPr lang="es-ES" sz="20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  <a:endParaRPr lang="el-GR" sz="2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632450" y="1576388"/>
            <a:ext cx="379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GT">
              <a:latin typeface="Arial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5076825" y="4221163"/>
            <a:ext cx="504825" cy="2889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950F8B"/>
                </a:solidFill>
                <a:latin typeface="Arial" charset="0"/>
              </a:rPr>
              <a:t>SA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5148263" y="4868863"/>
            <a:ext cx="504825" cy="288925"/>
          </a:xfrm>
          <a:prstGeom prst="rect">
            <a:avLst/>
          </a:prstGeom>
          <a:solidFill>
            <a:srgbClr val="F8C47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  <a:latin typeface="Arial" charset="0"/>
              </a:rPr>
              <a:t>AV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5292725" y="5661025"/>
            <a:ext cx="431800" cy="288925"/>
          </a:xfrm>
          <a:prstGeom prst="rect">
            <a:avLst/>
          </a:prstGeom>
          <a:solidFill>
            <a:srgbClr val="F5395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chemeClr val="bg1"/>
                </a:solidFill>
                <a:latin typeface="Arial" charset="0"/>
              </a:rPr>
              <a:t>MV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250825" y="4437063"/>
            <a:ext cx="1584325" cy="431800"/>
          </a:xfrm>
          <a:prstGeom prst="rect">
            <a:avLst/>
          </a:prstGeom>
          <a:solidFill>
            <a:srgbClr val="950F8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chemeClr val="bg1"/>
                </a:solidFill>
                <a:latin typeface="Arial" charset="0"/>
              </a:rPr>
              <a:t>NORADRENALINA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611188" y="5516563"/>
            <a:ext cx="1296987" cy="360362"/>
          </a:xfrm>
          <a:prstGeom prst="rect">
            <a:avLst/>
          </a:prstGeom>
          <a:solidFill>
            <a:srgbClr val="14902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chemeClr val="bg1"/>
                </a:solidFill>
                <a:latin typeface="Arial" charset="0"/>
              </a:rPr>
              <a:t>ADRENALINA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6443663" y="3933825"/>
            <a:ext cx="2303462" cy="4318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chemeClr val="bg1"/>
                </a:solidFill>
                <a:latin typeface="Arial" charset="0"/>
              </a:rPr>
              <a:t>Aumento de la FC.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6443663" y="4652963"/>
            <a:ext cx="2160587" cy="7207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>
                <a:solidFill>
                  <a:schemeClr val="bg1"/>
                </a:solidFill>
                <a:latin typeface="Arial" charset="0"/>
              </a:rPr>
              <a:t>AUMENTO DE LA </a:t>
            </a:r>
          </a:p>
          <a:p>
            <a:pPr algn="ctr"/>
            <a:r>
              <a:rPr lang="es-ES" sz="1400">
                <a:solidFill>
                  <a:schemeClr val="bg1"/>
                </a:solidFill>
                <a:latin typeface="Arial" charset="0"/>
              </a:rPr>
              <a:t>VELOCIDAD DE</a:t>
            </a:r>
          </a:p>
          <a:p>
            <a:pPr algn="ctr"/>
            <a:r>
              <a:rPr lang="es-ES" sz="1400">
                <a:solidFill>
                  <a:schemeClr val="bg1"/>
                </a:solidFill>
                <a:latin typeface="Arial" charset="0"/>
              </a:rPr>
              <a:t> CONDUCCIÒN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6516688" y="5734050"/>
            <a:ext cx="2016125" cy="719138"/>
          </a:xfrm>
          <a:prstGeom prst="rect">
            <a:avLst/>
          </a:prstGeom>
          <a:gradFill rotWithShape="1">
            <a:gsLst>
              <a:gs pos="0">
                <a:srgbClr val="761800"/>
              </a:gs>
              <a:gs pos="50000">
                <a:srgbClr val="FF3300"/>
              </a:gs>
              <a:gs pos="100000">
                <a:srgbClr val="76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>
                <a:solidFill>
                  <a:schemeClr val="bg1"/>
                </a:solidFill>
                <a:latin typeface="Arial" charset="0"/>
              </a:rPr>
              <a:t>AUMENTO </a:t>
            </a:r>
          </a:p>
          <a:p>
            <a:pPr algn="ctr"/>
            <a:r>
              <a:rPr lang="es-ES" sz="1400" b="1">
                <a:solidFill>
                  <a:schemeClr val="bg1"/>
                </a:solidFill>
                <a:latin typeface="Arial" charset="0"/>
              </a:rPr>
              <a:t>DE LA FUERZA </a:t>
            </a:r>
          </a:p>
          <a:p>
            <a:pPr algn="ctr"/>
            <a:r>
              <a:rPr lang="es-ES" sz="1400" b="1">
                <a:solidFill>
                  <a:schemeClr val="bg1"/>
                </a:solidFill>
                <a:latin typeface="Arial" charset="0"/>
              </a:rPr>
              <a:t>DE CONTRACCIÒN</a:t>
            </a:r>
          </a:p>
        </p:txBody>
      </p:sp>
      <p:sp>
        <p:nvSpPr>
          <p:cNvPr id="33805" name="Line 15"/>
          <p:cNvSpPr>
            <a:spLocks noChangeShapeType="1"/>
          </p:cNvSpPr>
          <p:nvPr/>
        </p:nvSpPr>
        <p:spPr bwMode="auto">
          <a:xfrm flipV="1">
            <a:off x="5724525" y="4149725"/>
            <a:ext cx="6477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3806" name="Line 16"/>
          <p:cNvSpPr>
            <a:spLocks noChangeShapeType="1"/>
          </p:cNvSpPr>
          <p:nvPr/>
        </p:nvSpPr>
        <p:spPr bwMode="auto">
          <a:xfrm>
            <a:off x="5867400" y="5876925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3807" name="Line 17"/>
          <p:cNvSpPr>
            <a:spLocks noChangeShapeType="1"/>
          </p:cNvSpPr>
          <p:nvPr/>
        </p:nvSpPr>
        <p:spPr bwMode="auto">
          <a:xfrm>
            <a:off x="5795963" y="5013325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3808" name="Rectangle 18"/>
          <p:cNvSpPr>
            <a:spLocks noChangeArrowheads="1"/>
          </p:cNvSpPr>
          <p:nvPr/>
        </p:nvSpPr>
        <p:spPr bwMode="auto">
          <a:xfrm>
            <a:off x="5003800" y="836613"/>
            <a:ext cx="2160588" cy="503237"/>
          </a:xfrm>
          <a:prstGeom prst="rect">
            <a:avLst/>
          </a:prstGeom>
          <a:solidFill>
            <a:srgbClr val="FF3300"/>
          </a:solidFill>
          <a:ln w="952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CORAZÒN</a:t>
            </a:r>
          </a:p>
        </p:txBody>
      </p:sp>
      <p:sp>
        <p:nvSpPr>
          <p:cNvPr id="33809" name="Oval 19"/>
          <p:cNvSpPr>
            <a:spLocks noChangeArrowheads="1"/>
          </p:cNvSpPr>
          <p:nvPr/>
        </p:nvSpPr>
        <p:spPr bwMode="auto">
          <a:xfrm>
            <a:off x="2627313" y="5373688"/>
            <a:ext cx="288925" cy="2873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1400" b="1">
                <a:solidFill>
                  <a:schemeClr val="bg1"/>
                </a:solidFill>
                <a:latin typeface="Arial" charset="0"/>
                <a:cs typeface="Arial" charset="0"/>
              </a:rPr>
              <a:t>β</a:t>
            </a:r>
            <a:r>
              <a:rPr lang="es-ES" sz="14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  <a:endParaRPr lang="el-GR" sz="14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3810" name="Line 20"/>
          <p:cNvSpPr>
            <a:spLocks noChangeShapeType="1"/>
          </p:cNvSpPr>
          <p:nvPr/>
        </p:nvSpPr>
        <p:spPr bwMode="auto">
          <a:xfrm>
            <a:off x="1908175" y="5661025"/>
            <a:ext cx="2159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3811" name="Line 21"/>
          <p:cNvSpPr>
            <a:spLocks noChangeShapeType="1"/>
          </p:cNvSpPr>
          <p:nvPr/>
        </p:nvSpPr>
        <p:spPr bwMode="auto">
          <a:xfrm>
            <a:off x="2124075" y="4652963"/>
            <a:ext cx="0" cy="10080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3812" name="Line 22"/>
          <p:cNvSpPr>
            <a:spLocks noChangeShapeType="1"/>
          </p:cNvSpPr>
          <p:nvPr/>
        </p:nvSpPr>
        <p:spPr bwMode="auto">
          <a:xfrm flipV="1">
            <a:off x="1835150" y="4652963"/>
            <a:ext cx="287338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3813" name="Line 23"/>
          <p:cNvSpPr>
            <a:spLocks noChangeShapeType="1"/>
          </p:cNvSpPr>
          <p:nvPr/>
        </p:nvSpPr>
        <p:spPr bwMode="auto">
          <a:xfrm>
            <a:off x="2124075" y="5157788"/>
            <a:ext cx="288925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3814" name="Line 24"/>
          <p:cNvSpPr>
            <a:spLocks noChangeShapeType="1"/>
          </p:cNvSpPr>
          <p:nvPr/>
        </p:nvSpPr>
        <p:spPr bwMode="auto">
          <a:xfrm>
            <a:off x="2195513" y="5516563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33815" name="Picture 25"/>
          <p:cNvPicPr>
            <a:picLocks noChangeAspect="1" noChangeArrowheads="1"/>
          </p:cNvPicPr>
          <p:nvPr/>
        </p:nvPicPr>
        <p:blipFill>
          <a:blip r:embed="rId4" cstate="print"/>
          <a:srcRect l="33755" t="45074" r="40398" b="15538"/>
          <a:stretch>
            <a:fillRect/>
          </a:stretch>
        </p:blipFill>
        <p:spPr bwMode="auto">
          <a:xfrm>
            <a:off x="971600" y="476672"/>
            <a:ext cx="2881139" cy="329299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3133" t="28645" r="74892" b="49071"/>
          <a:stretch>
            <a:fillRect/>
          </a:stretch>
        </p:blipFill>
        <p:spPr>
          <a:xfrm>
            <a:off x="684213" y="1989138"/>
            <a:ext cx="2305050" cy="1512887"/>
          </a:xfrm>
        </p:spPr>
      </p:pic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4" cstate="print"/>
          <a:srcRect l="537" t="24414" r="50116" b="41022"/>
          <a:stretch>
            <a:fillRect/>
          </a:stretch>
        </p:blipFill>
        <p:spPr bwMode="auto">
          <a:xfrm>
            <a:off x="179388" y="3573463"/>
            <a:ext cx="2808287" cy="180022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 cstate="print"/>
          <a:srcRect l="537" t="56235" r="49268" b="10634"/>
          <a:stretch>
            <a:fillRect/>
          </a:stretch>
        </p:blipFill>
        <p:spPr bwMode="auto">
          <a:xfrm>
            <a:off x="6300788" y="3573463"/>
            <a:ext cx="2447925" cy="180022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3" cstate="print"/>
          <a:srcRect l="31964" t="28645" r="46059" b="49071"/>
          <a:stretch>
            <a:fillRect/>
          </a:stretch>
        </p:blipFill>
        <p:spPr bwMode="auto">
          <a:xfrm>
            <a:off x="6227763" y="1989138"/>
            <a:ext cx="230505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755650" y="1557338"/>
            <a:ext cx="2233613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SIMPÀTICO</a:t>
            </a: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6156325" y="1557338"/>
            <a:ext cx="2233613" cy="358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PARASIMPÀTICO</a:t>
            </a:r>
          </a:p>
        </p:txBody>
      </p:sp>
      <p:pic>
        <p:nvPicPr>
          <p:cNvPr id="34824" name="Picture 9"/>
          <p:cNvPicPr>
            <a:picLocks noChangeAspect="1" noChangeArrowheads="1"/>
          </p:cNvPicPr>
          <p:nvPr/>
        </p:nvPicPr>
        <p:blipFill>
          <a:blip r:embed="rId5" cstate="print">
            <a:lum bright="6000" contrast="6000"/>
          </a:blip>
          <a:srcRect l="47787" t="21463" r="10872" b="9636"/>
          <a:stretch>
            <a:fillRect/>
          </a:stretch>
        </p:blipFill>
        <p:spPr bwMode="auto">
          <a:xfrm>
            <a:off x="3276600" y="1628775"/>
            <a:ext cx="2592388" cy="27368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                                                                                  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 l="20070" r="2007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076825" y="131763"/>
            <a:ext cx="40671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s-ES" b="1">
                <a:solidFill>
                  <a:srgbClr val="FFFF00"/>
                </a:solidFill>
              </a:rPr>
              <a:t>Nunca consideres el estudio como una obligación,</a:t>
            </a:r>
          </a:p>
          <a:p>
            <a:pPr algn="ctr"/>
            <a:r>
              <a:rPr lang="es-ES" b="1">
                <a:solidFill>
                  <a:srgbClr val="FFFF00"/>
                </a:solidFill>
              </a:rPr>
              <a:t> sino como una oportunidad</a:t>
            </a:r>
          </a:p>
          <a:p>
            <a:pPr algn="ctr"/>
            <a:r>
              <a:rPr lang="es-ES" b="1">
                <a:solidFill>
                  <a:srgbClr val="FFFF00"/>
                </a:solidFill>
              </a:rPr>
              <a:t> para penetrar en el bello y maravilloso </a:t>
            </a:r>
          </a:p>
          <a:p>
            <a:pPr algn="ctr"/>
            <a:r>
              <a:rPr lang="es-ES" b="1">
                <a:solidFill>
                  <a:srgbClr val="FFFF00"/>
                </a:solidFill>
              </a:rPr>
              <a:t>mundo del saber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6"/>
          <p:cNvPicPr>
            <a:picLocks noChangeAspect="1" noChangeArrowheads="1"/>
          </p:cNvPicPr>
          <p:nvPr/>
        </p:nvPicPr>
        <p:blipFill>
          <a:blip r:embed="rId3" cstate="print"/>
          <a:srcRect l="35509" t="47049" r="36719" b="23416"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7"/>
          <p:cNvSpPr>
            <a:spLocks noChangeArrowheads="1"/>
          </p:cNvSpPr>
          <p:nvPr/>
        </p:nvSpPr>
        <p:spPr bwMode="auto">
          <a:xfrm>
            <a:off x="539750" y="1800952"/>
            <a:ext cx="6696075" cy="290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872" tIns="36501" rIns="0" bIns="36501" anchor="ctr">
            <a:spAutoFit/>
          </a:bodyPr>
          <a:lstStyle/>
          <a:p>
            <a:pPr eaLnBrk="0" hangingPunct="0"/>
            <a:r>
              <a:rPr lang="es-ES" sz="3200" b="1" dirty="0">
                <a:solidFill>
                  <a:srgbClr val="FFFF00"/>
                </a:solidFill>
                <a:latin typeface="Arial" charset="0"/>
              </a:rPr>
              <a:t>Tres clases hay de ignorancia:</a:t>
            </a:r>
          </a:p>
          <a:p>
            <a:pPr eaLnBrk="0" hangingPunct="0"/>
            <a:endParaRPr lang="es-ES" sz="3200" b="1" dirty="0">
              <a:solidFill>
                <a:srgbClr val="FFFF00"/>
              </a:solidFill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s-ES" sz="3200" dirty="0">
                <a:solidFill>
                  <a:srgbClr val="FFFF00"/>
                </a:solidFill>
                <a:latin typeface="Arial" charset="0"/>
              </a:rPr>
              <a:t>no saber lo que debiera saberse.</a:t>
            </a:r>
          </a:p>
          <a:p>
            <a:pPr eaLnBrk="0" hangingPunct="0">
              <a:buFontTx/>
              <a:buChar char="•"/>
            </a:pPr>
            <a:r>
              <a:rPr lang="es-ES" sz="3200" dirty="0">
                <a:solidFill>
                  <a:srgbClr val="FFFF00"/>
                </a:solidFill>
                <a:latin typeface="Arial" charset="0"/>
              </a:rPr>
              <a:t>saber mal lo que se sabe. </a:t>
            </a:r>
          </a:p>
          <a:p>
            <a:pPr eaLnBrk="0" hangingPunct="0">
              <a:buFontTx/>
              <a:buChar char="•"/>
            </a:pPr>
            <a:r>
              <a:rPr lang="es-ES" sz="3200" dirty="0">
                <a:solidFill>
                  <a:srgbClr val="FFFF00"/>
                </a:solidFill>
                <a:latin typeface="Arial" charset="0"/>
              </a:rPr>
              <a:t>saber lo que no debiera saberse.</a:t>
            </a:r>
            <a:endParaRPr lang="es-ES" sz="800" dirty="0">
              <a:solidFill>
                <a:srgbClr val="FFFF00"/>
              </a:solidFill>
            </a:endParaRPr>
          </a:p>
          <a:p>
            <a:pPr algn="ctr" eaLnBrk="0" hangingPunct="0">
              <a:buFontTx/>
              <a:buChar char="•"/>
            </a:pPr>
            <a:r>
              <a:rPr lang="es-ES" sz="1200" dirty="0">
                <a:solidFill>
                  <a:schemeClr val="bg1"/>
                </a:solidFill>
                <a:latin typeface="Arial" charset="0"/>
                <a:hlinkClick r:id="rId4" tooltip="Enviar frase"/>
              </a:rPr>
              <a:t>  </a:t>
            </a:r>
            <a:r>
              <a:rPr lang="es-ES" sz="600" dirty="0">
                <a:solidFill>
                  <a:schemeClr val="bg1"/>
                </a:solidFill>
                <a:latin typeface="Arial" charset="0"/>
              </a:rPr>
              <a:t> </a:t>
            </a:r>
            <a:r>
              <a:rPr lang="es-ES" sz="1200" dirty="0">
                <a:solidFill>
                  <a:schemeClr val="bg1"/>
                </a:solidFill>
                <a:latin typeface="Arial" charset="0"/>
              </a:rPr>
              <a:t>  </a:t>
            </a:r>
            <a:endParaRPr lang="es-ES" sz="800" dirty="0">
              <a:solidFill>
                <a:schemeClr val="bg1"/>
              </a:solidFill>
            </a:endParaRPr>
          </a:p>
          <a:p>
            <a:pPr algn="ctr" eaLnBrk="0" hangingPunct="0"/>
            <a:r>
              <a:rPr lang="es-ES" sz="1200" dirty="0">
                <a:solidFill>
                  <a:schemeClr val="bg1"/>
                </a:solidFill>
                <a:latin typeface="Arial" charset="0"/>
                <a:hlinkClick r:id="rId5" tooltip="Frases de François de la Rochefoucauld"/>
              </a:rPr>
              <a:t>François de la </a:t>
            </a:r>
            <a:r>
              <a:rPr lang="es-ES" sz="1200" dirty="0" err="1">
                <a:solidFill>
                  <a:schemeClr val="bg1"/>
                </a:solidFill>
                <a:latin typeface="Arial" charset="0"/>
                <a:hlinkClick r:id="rId5" tooltip="Frases de François de la Rochefoucauld"/>
              </a:rPr>
              <a:t>Rochefoucauld</a:t>
            </a:r>
            <a:r>
              <a:rPr lang="es-E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s-ES" sz="1200" i="1" dirty="0">
                <a:solidFill>
                  <a:schemeClr val="bg1"/>
                </a:solidFill>
                <a:latin typeface="Arial" charset="0"/>
              </a:rPr>
              <a:t>(1613-1680) Escritor francés.</a:t>
            </a:r>
            <a:r>
              <a:rPr lang="es-ES" sz="1200" dirty="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pic>
        <p:nvPicPr>
          <p:cNvPr id="36868" name="Picture 8" descr="Enviar frase">
            <a:hlinkClick r:id="rId4" tooltip="Enviar fras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054475" y="3824288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>
            <a:lum bright="6000" contrast="6000"/>
          </a:blip>
          <a:srcRect l="53491" t="14941" r="8005" b="16626"/>
          <a:stretch>
            <a:fillRect/>
          </a:stretch>
        </p:blipFill>
        <p:spPr>
          <a:xfrm>
            <a:off x="3276600" y="1557338"/>
            <a:ext cx="4824413" cy="4897437"/>
          </a:xfrm>
        </p:spPr>
      </p:pic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1476375" y="404813"/>
            <a:ext cx="6121400" cy="431800"/>
          </a:xfrm>
          <a:prstGeom prst="rect">
            <a:avLst/>
          </a:prstGeom>
          <a:solidFill>
            <a:srgbClr val="660066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AF7FF"/>
                </a:solidFill>
              </a:rPr>
              <a:t>REFLEJOS AUTONOMOS CARDIOVASCULARES</a:t>
            </a: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2916238" y="1125538"/>
            <a:ext cx="3240087" cy="431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AF7FF"/>
                </a:solidFill>
              </a:rPr>
              <a:t>REFLEJO BARORRECEPTOR</a:t>
            </a:r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7308850" y="4581525"/>
            <a:ext cx="1008063" cy="35877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>
                <a:solidFill>
                  <a:srgbClr val="FAF7FF"/>
                </a:solidFill>
              </a:rPr>
              <a:t>P/A BAJA</a:t>
            </a:r>
          </a:p>
        </p:txBody>
      </p:sp>
      <p:sp>
        <p:nvSpPr>
          <p:cNvPr id="37894" name="Line 7"/>
          <p:cNvSpPr>
            <a:spLocks noChangeShapeType="1"/>
          </p:cNvSpPr>
          <p:nvPr/>
        </p:nvSpPr>
        <p:spPr bwMode="auto">
          <a:xfrm flipH="1">
            <a:off x="7812088" y="5084763"/>
            <a:ext cx="0" cy="2889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895" name="Line 8"/>
          <p:cNvSpPr>
            <a:spLocks noChangeShapeType="1"/>
          </p:cNvSpPr>
          <p:nvPr/>
        </p:nvSpPr>
        <p:spPr bwMode="auto">
          <a:xfrm flipH="1">
            <a:off x="7524750" y="5373688"/>
            <a:ext cx="287338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7896" name="Line 9"/>
          <p:cNvSpPr>
            <a:spLocks noChangeShapeType="1"/>
          </p:cNvSpPr>
          <p:nvPr/>
        </p:nvSpPr>
        <p:spPr bwMode="auto">
          <a:xfrm flipV="1">
            <a:off x="7812088" y="3933825"/>
            <a:ext cx="0" cy="79057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897" name="Line 10"/>
          <p:cNvSpPr>
            <a:spLocks noChangeShapeType="1"/>
          </p:cNvSpPr>
          <p:nvPr/>
        </p:nvSpPr>
        <p:spPr bwMode="auto">
          <a:xfrm flipH="1">
            <a:off x="7019925" y="3933825"/>
            <a:ext cx="792163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7898" name="Line 11"/>
          <p:cNvSpPr>
            <a:spLocks noChangeShapeType="1"/>
          </p:cNvSpPr>
          <p:nvPr/>
        </p:nvSpPr>
        <p:spPr bwMode="auto">
          <a:xfrm flipV="1">
            <a:off x="4716463" y="3068638"/>
            <a:ext cx="73025" cy="792162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7899" name="Line 12"/>
          <p:cNvSpPr>
            <a:spLocks noChangeShapeType="1"/>
          </p:cNvSpPr>
          <p:nvPr/>
        </p:nvSpPr>
        <p:spPr bwMode="auto">
          <a:xfrm flipV="1">
            <a:off x="5148263" y="3068638"/>
            <a:ext cx="0" cy="504825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1547813" y="5876925"/>
            <a:ext cx="2303462" cy="287338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/>
              <a:t>AUMENTO DE LA </a:t>
            </a:r>
            <a:r>
              <a:rPr lang="es-ES" sz="1600" b="1">
                <a:solidFill>
                  <a:srgbClr val="FF3300"/>
                </a:solidFill>
              </a:rPr>
              <a:t>FC</a:t>
            </a:r>
            <a:r>
              <a:rPr lang="es-ES" sz="1600"/>
              <a:t>.</a:t>
            </a:r>
          </a:p>
        </p:txBody>
      </p:sp>
      <p:sp>
        <p:nvSpPr>
          <p:cNvPr id="37901" name="Rectangle 14"/>
          <p:cNvSpPr>
            <a:spLocks noChangeArrowheads="1"/>
          </p:cNvSpPr>
          <p:nvPr/>
        </p:nvSpPr>
        <p:spPr bwMode="auto">
          <a:xfrm>
            <a:off x="1476375" y="5300663"/>
            <a:ext cx="2374900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rgbClr val="FFFF00"/>
                </a:solidFill>
              </a:rPr>
              <a:t>VASOCONSTRICCIÒN</a:t>
            </a:r>
          </a:p>
        </p:txBody>
      </p:sp>
      <p:sp>
        <p:nvSpPr>
          <p:cNvPr id="37902" name="Line 15"/>
          <p:cNvSpPr>
            <a:spLocks noChangeShapeType="1"/>
          </p:cNvSpPr>
          <p:nvPr/>
        </p:nvSpPr>
        <p:spPr bwMode="auto">
          <a:xfrm flipH="1">
            <a:off x="1187450" y="5445125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903" name="Line 16"/>
          <p:cNvSpPr>
            <a:spLocks noChangeShapeType="1"/>
          </p:cNvSpPr>
          <p:nvPr/>
        </p:nvSpPr>
        <p:spPr bwMode="auto">
          <a:xfrm flipH="1">
            <a:off x="1187450" y="602138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904" name="Line 17"/>
          <p:cNvSpPr>
            <a:spLocks noChangeShapeType="1"/>
          </p:cNvSpPr>
          <p:nvPr/>
        </p:nvSpPr>
        <p:spPr bwMode="auto">
          <a:xfrm flipH="1">
            <a:off x="1187450" y="54451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905" name="Line 18"/>
          <p:cNvSpPr>
            <a:spLocks noChangeShapeType="1"/>
          </p:cNvSpPr>
          <p:nvPr/>
        </p:nvSpPr>
        <p:spPr bwMode="auto">
          <a:xfrm flipH="1">
            <a:off x="971550" y="573405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906" name="Line 19"/>
          <p:cNvSpPr>
            <a:spLocks noChangeShapeType="1"/>
          </p:cNvSpPr>
          <p:nvPr/>
        </p:nvSpPr>
        <p:spPr bwMode="auto">
          <a:xfrm flipV="1">
            <a:off x="971550" y="2636838"/>
            <a:ext cx="0" cy="3097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7907" name="Rectangle 20"/>
          <p:cNvSpPr>
            <a:spLocks noChangeArrowheads="1"/>
          </p:cNvSpPr>
          <p:nvPr/>
        </p:nvSpPr>
        <p:spPr bwMode="auto">
          <a:xfrm>
            <a:off x="179388" y="2205038"/>
            <a:ext cx="1584325" cy="360362"/>
          </a:xfrm>
          <a:prstGeom prst="rect">
            <a:avLst/>
          </a:pr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rgbClr val="FFFFFF"/>
                </a:solidFill>
              </a:rPr>
              <a:t>P/A  NORMAL</a:t>
            </a:r>
          </a:p>
        </p:txBody>
      </p:sp>
      <p:sp>
        <p:nvSpPr>
          <p:cNvPr id="37908" name="Text Box 21"/>
          <p:cNvSpPr txBox="1">
            <a:spLocks noChangeArrowheads="1"/>
          </p:cNvSpPr>
          <p:nvPr/>
        </p:nvSpPr>
        <p:spPr bwMode="auto">
          <a:xfrm>
            <a:off x="395288" y="4149725"/>
            <a:ext cx="1081087" cy="639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200" b="1">
                <a:solidFill>
                  <a:srgbClr val="FF3300"/>
                </a:solidFill>
              </a:rPr>
              <a:t>AUMENTO DEL GASTO</a:t>
            </a:r>
          </a:p>
          <a:p>
            <a:pPr algn="ctr"/>
            <a:r>
              <a:rPr lang="es-ES" sz="1200" b="1">
                <a:solidFill>
                  <a:srgbClr val="FF3300"/>
                </a:solidFill>
              </a:rPr>
              <a:t>CARDIACO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Simpaticomiméticos…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2780928"/>
            <a:ext cx="8229600" cy="3445843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Noradrenalina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Adrenalina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Metoxamina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Fenilefrina (receptores </a:t>
            </a:r>
            <a:r>
              <a:rPr kumimoji="0" lang="el-G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</a:t>
            </a: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Isoprenalina o isoproterenol (receptores </a:t>
            </a:r>
            <a:r>
              <a:rPr kumimoji="0" lang="el-G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Salbutamol (receptores </a:t>
            </a:r>
            <a:r>
              <a:rPr kumimoji="0" lang="el-G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es-HN" sz="3200" b="0" i="0" u="none" strike="noStrike" kern="1200" cap="none" spc="0" normalizeH="0" baseline="-25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s-H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s-H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576262"/>
          </a:xfrm>
          <a:solidFill>
            <a:srgbClr val="FF3300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/>
            <a:r>
              <a:rPr lang="es-ES_tradnl" sz="2400" b="1" dirty="0" smtClean="0">
                <a:solidFill>
                  <a:srgbClr val="FFFFFF"/>
                </a:solidFill>
              </a:rPr>
              <a:t>BLOQUEADORES DE LA ACTIVIDAD</a:t>
            </a:r>
            <a:r>
              <a:rPr lang="es-ES_tradnl" sz="2400" dirty="0" smtClean="0">
                <a:solidFill>
                  <a:srgbClr val="FFCC99"/>
                </a:solidFill>
              </a:rPr>
              <a:t> </a:t>
            </a:r>
            <a:r>
              <a:rPr lang="es-ES_tradnl" sz="2400" dirty="0" smtClean="0">
                <a:solidFill>
                  <a:srgbClr val="FFFF00"/>
                </a:solidFill>
              </a:rPr>
              <a:t>ADRENÈRGICA</a:t>
            </a:r>
            <a:endParaRPr lang="es-ES" sz="2400" dirty="0" smtClean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1960" y="5229200"/>
            <a:ext cx="2314575" cy="432469"/>
          </a:xfrm>
          <a:solidFill>
            <a:srgbClr val="00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_tradnl" sz="1600" dirty="0" smtClean="0"/>
              <a:t>      </a:t>
            </a:r>
            <a:r>
              <a:rPr lang="es-ES_tradnl" sz="1800" b="1" dirty="0" smtClean="0">
                <a:solidFill>
                  <a:schemeClr val="accent2"/>
                </a:solidFill>
              </a:rPr>
              <a:t>RECEPTOR</a:t>
            </a:r>
            <a:r>
              <a:rPr lang="es-ES_tradnl" sz="1800" dirty="0" smtClean="0"/>
              <a:t> </a:t>
            </a:r>
            <a:r>
              <a:rPr lang="es-ES_tradnl" sz="1800" dirty="0" smtClean="0"/>
              <a:t>(</a:t>
            </a:r>
            <a:r>
              <a:rPr lang="el-GR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α</a:t>
            </a:r>
            <a:r>
              <a:rPr lang="es-ES" sz="1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es-ES_tradnl" sz="1800" dirty="0" smtClean="0"/>
              <a:t>)</a:t>
            </a:r>
            <a:endParaRPr lang="es-ES" sz="1800" dirty="0" smtClean="0"/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971550" y="1916113"/>
            <a:ext cx="1584325" cy="504825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66FF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rgbClr val="FFFF00"/>
                </a:solidFill>
              </a:rPr>
              <a:t>RESERPINA</a:t>
            </a:r>
          </a:p>
        </p:txBody>
      </p:sp>
      <p:sp>
        <p:nvSpPr>
          <p:cNvPr id="38917" name="Oval 5"/>
          <p:cNvSpPr>
            <a:spLocks noChangeArrowheads="1"/>
          </p:cNvSpPr>
          <p:nvPr/>
        </p:nvSpPr>
        <p:spPr bwMode="auto">
          <a:xfrm>
            <a:off x="755650" y="3357563"/>
            <a:ext cx="1944688" cy="504825"/>
          </a:xfrm>
          <a:prstGeom prst="ellipse">
            <a:avLst/>
          </a:prstGeom>
          <a:solidFill>
            <a:schemeClr val="folHlink"/>
          </a:solidFill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chemeClr val="bg1"/>
                </a:solidFill>
              </a:rPr>
              <a:t>GUANETIDINA</a:t>
            </a:r>
          </a:p>
        </p:txBody>
      </p:sp>
      <p:sp>
        <p:nvSpPr>
          <p:cNvPr id="38918" name="Oval 6"/>
          <p:cNvSpPr>
            <a:spLocks noChangeArrowheads="1"/>
          </p:cNvSpPr>
          <p:nvPr/>
        </p:nvSpPr>
        <p:spPr bwMode="auto">
          <a:xfrm>
            <a:off x="395288" y="4797425"/>
            <a:ext cx="3168650" cy="1222375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 dirty="0">
                <a:solidFill>
                  <a:schemeClr val="bg1"/>
                </a:solidFill>
              </a:rPr>
              <a:t>FENOXIBENZAMINA</a:t>
            </a:r>
          </a:p>
          <a:p>
            <a:pPr algn="ctr"/>
            <a:r>
              <a:rPr lang="es-ES" sz="1600" b="1" dirty="0">
                <a:solidFill>
                  <a:schemeClr val="bg1"/>
                </a:solidFill>
              </a:rPr>
              <a:t>FENTOLAMINA</a:t>
            </a:r>
          </a:p>
          <a:p>
            <a:pPr algn="ctr"/>
            <a:r>
              <a:rPr lang="es-ES" sz="1600" b="1" dirty="0">
                <a:solidFill>
                  <a:schemeClr val="bg1"/>
                </a:solidFill>
              </a:rPr>
              <a:t>RESERPINA</a:t>
            </a:r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3563938" y="544512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2843213" y="3573463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8921" name="Rectangle 10"/>
          <p:cNvSpPr>
            <a:spLocks noChangeArrowheads="1"/>
          </p:cNvSpPr>
          <p:nvPr/>
        </p:nvSpPr>
        <p:spPr bwMode="auto">
          <a:xfrm>
            <a:off x="3348038" y="1773238"/>
            <a:ext cx="1223962" cy="288925"/>
          </a:xfrm>
          <a:prstGeom prst="rect">
            <a:avLst/>
          </a:prstGeom>
          <a:solidFill>
            <a:schemeClr val="bg2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FFF00"/>
                </a:solidFill>
              </a:rPr>
              <a:t>SÌNTESIS</a:t>
            </a:r>
          </a:p>
        </p:txBody>
      </p:sp>
      <p:sp>
        <p:nvSpPr>
          <p:cNvPr id="38922" name="Rectangle 11"/>
          <p:cNvSpPr>
            <a:spLocks noChangeArrowheads="1"/>
          </p:cNvSpPr>
          <p:nvPr/>
        </p:nvSpPr>
        <p:spPr bwMode="auto">
          <a:xfrm>
            <a:off x="3348038" y="2420938"/>
            <a:ext cx="2232025" cy="287337"/>
          </a:xfrm>
          <a:prstGeom prst="rect">
            <a:avLst/>
          </a:prstGeom>
          <a:solidFill>
            <a:schemeClr val="tx1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00FF00"/>
                </a:solidFill>
              </a:rPr>
              <a:t>ALMACENAMIENTO</a:t>
            </a:r>
          </a:p>
        </p:txBody>
      </p:sp>
      <p:sp>
        <p:nvSpPr>
          <p:cNvPr id="38923" name="Line 12"/>
          <p:cNvSpPr>
            <a:spLocks noChangeShapeType="1"/>
          </p:cNvSpPr>
          <p:nvPr/>
        </p:nvSpPr>
        <p:spPr bwMode="auto">
          <a:xfrm>
            <a:off x="3132138" y="191611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8924" name="Line 13"/>
          <p:cNvSpPr>
            <a:spLocks noChangeShapeType="1"/>
          </p:cNvSpPr>
          <p:nvPr/>
        </p:nvSpPr>
        <p:spPr bwMode="auto">
          <a:xfrm>
            <a:off x="3132138" y="191611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8925" name="Line 14"/>
          <p:cNvSpPr>
            <a:spLocks noChangeShapeType="1"/>
          </p:cNvSpPr>
          <p:nvPr/>
        </p:nvSpPr>
        <p:spPr bwMode="auto">
          <a:xfrm flipV="1">
            <a:off x="3132138" y="24923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8926" name="Line 15"/>
          <p:cNvSpPr>
            <a:spLocks noChangeShapeType="1"/>
          </p:cNvSpPr>
          <p:nvPr/>
        </p:nvSpPr>
        <p:spPr bwMode="auto">
          <a:xfrm>
            <a:off x="2700338" y="2205038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8927" name="Rectangle 16"/>
          <p:cNvSpPr>
            <a:spLocks noChangeArrowheads="1"/>
          </p:cNvSpPr>
          <p:nvPr/>
        </p:nvSpPr>
        <p:spPr bwMode="auto">
          <a:xfrm>
            <a:off x="3348038" y="3429000"/>
            <a:ext cx="1728787" cy="360363"/>
          </a:xfrm>
          <a:prstGeom prst="rect">
            <a:avLst/>
          </a:prstGeom>
          <a:solidFill>
            <a:srgbClr val="F6D8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LIBERACIÒN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cxnSp>
        <p:nvCxnSpPr>
          <p:cNvPr id="4" name="Elbow Connector 14"/>
          <p:cNvCxnSpPr/>
          <p:nvPr/>
        </p:nvCxnSpPr>
        <p:spPr>
          <a:xfrm rot="10800000" flipV="1">
            <a:off x="4123315" y="4122623"/>
            <a:ext cx="2779563" cy="23561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0913"/>
            <a:ext cx="8892480" cy="645097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Bloqueadores de la Actividad Adrenérgica…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14055"/>
            <a:ext cx="8229600" cy="4525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54864" tIns="91440" rtlCol="0">
            <a:normAutofit fontScale="85000"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Evitar la síntesis y almacenamiento de 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noradrenalina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reserpina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Impedir la liberación de 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noradrenalina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guanetedina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Bloquear los receptores simpáticos a (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fenoxibenzamina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fentolamina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Bloquear los receptores simpáticos b (propanolol – receptores </a:t>
            </a:r>
            <a:r>
              <a:rPr kumimoji="0" lang="el-G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</a:t>
            </a:r>
            <a:r>
              <a:rPr kumimoji="0" lang="es-HN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l-G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 </a:t>
            </a:r>
            <a:r>
              <a:rPr kumimoji="0" lang="el-G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es-HN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metoprolol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receptores </a:t>
            </a:r>
            <a:r>
              <a:rPr kumimoji="0" lang="el-G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es-HN" sz="32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Suprimir la transmisión de los impulsos nerviosos a través de los ganglios autónomos (</a:t>
            </a:r>
            <a:r>
              <a:rPr kumimoji="0" lang="es-H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hexametonio</a:t>
            </a:r>
            <a:r>
              <a:rPr kumimoji="0" lang="es-H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es-HN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513"/>
            <a:ext cx="8229600" cy="5805487"/>
          </a:xfrm>
        </p:spPr>
        <p:txBody>
          <a:bodyPr/>
          <a:lstStyle/>
          <a:p>
            <a:pPr eaLnBrk="1" hangingPunct="1"/>
            <a:r>
              <a:rPr lang="es-ES_tradnl" sz="4000" smtClean="0">
                <a:solidFill>
                  <a:srgbClr val="6600CC"/>
                </a:solidFill>
              </a:rPr>
              <a:t>RECEPTORES</a:t>
            </a:r>
            <a:r>
              <a:rPr lang="es-ES_tradnl" smtClean="0"/>
              <a:t> (</a:t>
            </a:r>
            <a:r>
              <a:rPr lang="el-GR" smtClean="0">
                <a:cs typeface="Arial" charset="0"/>
              </a:rPr>
              <a:t>β</a:t>
            </a:r>
            <a:r>
              <a:rPr lang="es-ES_tradnl" smtClean="0"/>
              <a:t>)</a:t>
            </a:r>
          </a:p>
          <a:p>
            <a:pPr eaLnBrk="1" hangingPunct="1"/>
            <a:endParaRPr lang="es-ES_tradnl" smtClean="0"/>
          </a:p>
          <a:p>
            <a:pPr eaLnBrk="1" hangingPunct="1">
              <a:buFontTx/>
              <a:buNone/>
            </a:pPr>
            <a:r>
              <a:rPr lang="es-ES_tradnl" smtClean="0"/>
              <a:t>       </a:t>
            </a:r>
            <a:endParaRPr lang="es-ES_tradnl" smtClean="0">
              <a:solidFill>
                <a:srgbClr val="FFFFCC"/>
              </a:solidFill>
            </a:endParaRPr>
          </a:p>
          <a:p>
            <a:pPr algn="ctr" eaLnBrk="1" hangingPunct="1"/>
            <a:r>
              <a:rPr lang="es-ES_tradnl" sz="4000" smtClean="0">
                <a:solidFill>
                  <a:srgbClr val="FF9900"/>
                </a:solidFill>
              </a:rPr>
              <a:t>TRANSMISIÒN DEL IMPULSO</a:t>
            </a:r>
            <a:r>
              <a:rPr lang="es-ES_tradnl" smtClean="0">
                <a:solidFill>
                  <a:srgbClr val="FF9900"/>
                </a:solidFill>
              </a:rPr>
              <a:t>. (GANGLIO)</a:t>
            </a:r>
          </a:p>
          <a:p>
            <a:pPr eaLnBrk="1" hangingPunct="1"/>
            <a:endParaRPr lang="es-ES_tradnl" smtClean="0">
              <a:solidFill>
                <a:srgbClr val="FF9900"/>
              </a:solidFill>
            </a:endParaRPr>
          </a:p>
          <a:p>
            <a:pPr eaLnBrk="1" hangingPunct="1"/>
            <a:endParaRPr lang="es-ES_tradnl" smtClean="0"/>
          </a:p>
          <a:p>
            <a:pPr eaLnBrk="1" hangingPunct="1">
              <a:buFontTx/>
              <a:buNone/>
            </a:pPr>
            <a:r>
              <a:rPr lang="es-ES_tradnl" smtClean="0">
                <a:solidFill>
                  <a:srgbClr val="66FF99"/>
                </a:solidFill>
              </a:rPr>
              <a:t>            </a:t>
            </a:r>
            <a:endParaRPr lang="es-ES" smtClean="0">
              <a:solidFill>
                <a:srgbClr val="66FF99"/>
              </a:solidFill>
            </a:endParaRP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6011863" y="981075"/>
            <a:ext cx="2447925" cy="936625"/>
          </a:xfrm>
          <a:prstGeom prst="rect">
            <a:avLst/>
          </a:prstGeom>
          <a:solidFill>
            <a:schemeClr val="bg2"/>
          </a:solidFill>
          <a:ln w="9525">
            <a:solidFill>
              <a:srgbClr val="FF33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FFF00"/>
                </a:solidFill>
              </a:rPr>
              <a:t>PROPRANOLOL</a:t>
            </a:r>
          </a:p>
          <a:p>
            <a:pPr algn="ctr"/>
            <a:r>
              <a:rPr lang="es-ES" b="1">
                <a:solidFill>
                  <a:srgbClr val="FFFF00"/>
                </a:solidFill>
              </a:rPr>
              <a:t>METOPROLOR</a:t>
            </a: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3203575" y="4724400"/>
            <a:ext cx="2952750" cy="1008063"/>
          </a:xfrm>
          <a:prstGeom prst="rect">
            <a:avLst/>
          </a:prstGeom>
          <a:gradFill rotWithShape="1">
            <a:gsLst>
              <a:gs pos="0">
                <a:srgbClr val="2F762F"/>
              </a:gs>
              <a:gs pos="50000">
                <a:srgbClr val="66FF66"/>
              </a:gs>
              <a:gs pos="100000">
                <a:srgbClr val="2F762F"/>
              </a:gs>
            </a:gsLst>
            <a:lin ang="5400000" scaled="1"/>
          </a:gradFill>
          <a:ln w="952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chemeClr val="bg2"/>
                </a:solidFill>
              </a:rPr>
              <a:t>HEXAMETONIO</a:t>
            </a:r>
          </a:p>
        </p:txBody>
      </p:sp>
      <p:sp>
        <p:nvSpPr>
          <p:cNvPr id="39941" name="Line 6"/>
          <p:cNvSpPr>
            <a:spLocks noChangeShapeType="1"/>
          </p:cNvSpPr>
          <p:nvPr/>
        </p:nvSpPr>
        <p:spPr bwMode="auto">
          <a:xfrm>
            <a:off x="4859338" y="1484313"/>
            <a:ext cx="865187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9942" name="Oval 7"/>
          <p:cNvSpPr>
            <a:spLocks noChangeArrowheads="1"/>
          </p:cNvSpPr>
          <p:nvPr/>
        </p:nvSpPr>
        <p:spPr bwMode="auto">
          <a:xfrm>
            <a:off x="755650" y="4941888"/>
            <a:ext cx="1584325" cy="504825"/>
          </a:xfrm>
          <a:prstGeom prst="ellipse">
            <a:avLst/>
          </a:prstGeom>
          <a:solidFill>
            <a:srgbClr val="FF9900"/>
          </a:solidFill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SIMPÀTICO</a:t>
            </a:r>
          </a:p>
        </p:txBody>
      </p:sp>
      <p:sp>
        <p:nvSpPr>
          <p:cNvPr id="39943" name="Oval 8"/>
          <p:cNvSpPr>
            <a:spLocks noChangeArrowheads="1"/>
          </p:cNvSpPr>
          <p:nvPr/>
        </p:nvSpPr>
        <p:spPr bwMode="auto">
          <a:xfrm>
            <a:off x="7019925" y="5013325"/>
            <a:ext cx="1655763" cy="576263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 b="1">
                <a:solidFill>
                  <a:schemeClr val="bg2"/>
                </a:solidFill>
              </a:rPr>
              <a:t>PARASIMPÀTICO</a:t>
            </a:r>
          </a:p>
        </p:txBody>
      </p:sp>
      <p:sp>
        <p:nvSpPr>
          <p:cNvPr id="39944" name="Line 9"/>
          <p:cNvSpPr>
            <a:spLocks noChangeShapeType="1"/>
          </p:cNvSpPr>
          <p:nvPr/>
        </p:nvSpPr>
        <p:spPr bwMode="auto">
          <a:xfrm>
            <a:off x="2484438" y="52292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9945" name="Line 10"/>
          <p:cNvSpPr>
            <a:spLocks noChangeShapeType="1"/>
          </p:cNvSpPr>
          <p:nvPr/>
        </p:nvSpPr>
        <p:spPr bwMode="auto">
          <a:xfrm flipH="1">
            <a:off x="6227763" y="5300663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260350"/>
            <a:ext cx="5111750" cy="534988"/>
          </a:xfrm>
          <a:solidFill>
            <a:srgbClr val="F6D88E"/>
          </a:solidFill>
          <a:ln>
            <a:solidFill>
              <a:srgbClr val="6600CC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_tradnl" sz="3200" b="1" smtClean="0">
                <a:solidFill>
                  <a:srgbClr val="6600CC"/>
                </a:solidFill>
              </a:rPr>
              <a:t> </a:t>
            </a:r>
            <a:r>
              <a:rPr lang="es-ES_tradnl" sz="2400" b="1" smtClean="0">
                <a:solidFill>
                  <a:srgbClr val="6600CC"/>
                </a:solidFill>
              </a:rPr>
              <a:t>EFECTORES COLINÈRGICOS.</a:t>
            </a:r>
            <a:endParaRPr lang="es-ES" sz="2400" b="1" smtClean="0">
              <a:solidFill>
                <a:srgbClr val="6600C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5734050"/>
            <a:ext cx="2879725" cy="360363"/>
          </a:xfrm>
          <a:ln>
            <a:solidFill>
              <a:srgbClr val="FF3300"/>
            </a:solidFill>
          </a:ln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ES_tradnl" sz="1800" b="1" smtClean="0">
                <a:solidFill>
                  <a:srgbClr val="FF33CC"/>
                </a:solidFill>
              </a:rPr>
              <a:t>ANTIMUSCARÌNICOS</a:t>
            </a:r>
            <a:endParaRPr lang="es-ES" sz="1800" smtClean="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4356100" y="1412875"/>
            <a:ext cx="1728788" cy="360363"/>
          </a:xfrm>
          <a:prstGeom prst="rect">
            <a:avLst/>
          </a:prstGeom>
          <a:solidFill>
            <a:srgbClr val="F6D88E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sz="1400" b="1">
              <a:solidFill>
                <a:srgbClr val="FF3300"/>
              </a:solidFill>
            </a:endParaRPr>
          </a:p>
          <a:p>
            <a:pPr algn="ctr"/>
            <a:r>
              <a:rPr lang="es-ES" sz="1400" b="1">
                <a:solidFill>
                  <a:srgbClr val="FF3300"/>
                </a:solidFill>
              </a:rPr>
              <a:t>PILOCARPINA</a:t>
            </a:r>
          </a:p>
          <a:p>
            <a:pPr algn="ctr"/>
            <a:endParaRPr lang="es-ES" sz="1400" b="1">
              <a:solidFill>
                <a:srgbClr val="FF3300"/>
              </a:solidFill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140200" y="5229225"/>
            <a:ext cx="2376488" cy="360363"/>
          </a:xfrm>
          <a:prstGeom prst="rect">
            <a:avLst/>
          </a:prstGeom>
          <a:solidFill>
            <a:srgbClr val="9966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HOMATROPINA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284663" y="3213100"/>
            <a:ext cx="2016125" cy="431800"/>
          </a:xfrm>
          <a:prstGeom prst="rect">
            <a:avLst/>
          </a:prstGeom>
          <a:solidFill>
            <a:srgbClr val="FFC000"/>
          </a:solidFill>
          <a:ln w="9525">
            <a:solidFill>
              <a:srgbClr val="66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FFF00"/>
                </a:solidFill>
              </a:rPr>
              <a:t>AMBENOMIO</a:t>
            </a:r>
          </a:p>
        </p:txBody>
      </p:sp>
      <p:sp>
        <p:nvSpPr>
          <p:cNvPr id="40967" name="Rectangle 10"/>
          <p:cNvSpPr>
            <a:spLocks noChangeArrowheads="1"/>
          </p:cNvSpPr>
          <p:nvPr/>
        </p:nvSpPr>
        <p:spPr bwMode="auto">
          <a:xfrm>
            <a:off x="971550" y="1700213"/>
            <a:ext cx="29527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/>
              <a:t>PARASIMPÀTICO MIMETICOS</a:t>
            </a:r>
          </a:p>
        </p:txBody>
      </p:sp>
      <p:sp>
        <p:nvSpPr>
          <p:cNvPr id="40968" name="Rectangle 11"/>
          <p:cNvSpPr>
            <a:spLocks noChangeArrowheads="1"/>
          </p:cNvSpPr>
          <p:nvPr/>
        </p:nvSpPr>
        <p:spPr bwMode="auto">
          <a:xfrm>
            <a:off x="4356100" y="2060575"/>
            <a:ext cx="1728788" cy="360363"/>
          </a:xfrm>
          <a:prstGeom prst="rect">
            <a:avLst/>
          </a:prstGeom>
          <a:solidFill>
            <a:srgbClr val="F6D88E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 b="1">
                <a:solidFill>
                  <a:srgbClr val="FF3300"/>
                </a:solidFill>
              </a:rPr>
              <a:t>METACOLINA</a:t>
            </a:r>
          </a:p>
        </p:txBody>
      </p:sp>
      <p:sp>
        <p:nvSpPr>
          <p:cNvPr id="40969" name="AutoShape 12"/>
          <p:cNvSpPr>
            <a:spLocks/>
          </p:cNvSpPr>
          <p:nvPr/>
        </p:nvSpPr>
        <p:spPr bwMode="auto">
          <a:xfrm>
            <a:off x="4140200" y="1268413"/>
            <a:ext cx="144463" cy="1273175"/>
          </a:xfrm>
          <a:prstGeom prst="leftBrace">
            <a:avLst>
              <a:gd name="adj1" fmla="val 734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70" name="Rectangle 13"/>
          <p:cNvSpPr>
            <a:spLocks noChangeArrowheads="1"/>
          </p:cNvSpPr>
          <p:nvPr/>
        </p:nvSpPr>
        <p:spPr bwMode="auto">
          <a:xfrm>
            <a:off x="827088" y="3789363"/>
            <a:ext cx="3024187" cy="3603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ANTICOLINESTERÀSICOS</a:t>
            </a:r>
          </a:p>
        </p:txBody>
      </p:sp>
      <p:sp>
        <p:nvSpPr>
          <p:cNvPr id="40971" name="Rectangle 14"/>
          <p:cNvSpPr>
            <a:spLocks noChangeArrowheads="1"/>
          </p:cNvSpPr>
          <p:nvPr/>
        </p:nvSpPr>
        <p:spPr bwMode="auto">
          <a:xfrm>
            <a:off x="4284663" y="4365625"/>
            <a:ext cx="2016125" cy="360363"/>
          </a:xfrm>
          <a:prstGeom prst="rect">
            <a:avLst/>
          </a:prstGeom>
          <a:solidFill>
            <a:srgbClr val="FFC0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600" b="1">
                <a:solidFill>
                  <a:srgbClr val="FF0000"/>
                </a:solidFill>
              </a:rPr>
              <a:t>PIRIDOSTIGMINA</a:t>
            </a:r>
          </a:p>
        </p:txBody>
      </p:sp>
      <p:sp>
        <p:nvSpPr>
          <p:cNvPr id="40972" name="Rectangle 15"/>
          <p:cNvSpPr>
            <a:spLocks noChangeArrowheads="1"/>
          </p:cNvSpPr>
          <p:nvPr/>
        </p:nvSpPr>
        <p:spPr bwMode="auto">
          <a:xfrm>
            <a:off x="4284663" y="3789363"/>
            <a:ext cx="2016125" cy="431800"/>
          </a:xfrm>
          <a:prstGeom prst="rect">
            <a:avLst/>
          </a:prstGeom>
          <a:solidFill>
            <a:srgbClr val="FFC000"/>
          </a:solidFill>
          <a:ln w="9525">
            <a:solidFill>
              <a:srgbClr val="66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FFFFF"/>
                </a:solidFill>
              </a:rPr>
              <a:t>NEOSTIGMINA</a:t>
            </a:r>
          </a:p>
        </p:txBody>
      </p:sp>
      <p:sp>
        <p:nvSpPr>
          <p:cNvPr id="40973" name="Rectangle 16"/>
          <p:cNvSpPr>
            <a:spLocks noChangeArrowheads="1"/>
          </p:cNvSpPr>
          <p:nvPr/>
        </p:nvSpPr>
        <p:spPr bwMode="auto">
          <a:xfrm>
            <a:off x="4140200" y="6237288"/>
            <a:ext cx="2232025" cy="360362"/>
          </a:xfrm>
          <a:prstGeom prst="rect">
            <a:avLst/>
          </a:prstGeom>
          <a:solidFill>
            <a:srgbClr val="9966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6D88E"/>
                </a:solidFill>
              </a:rPr>
              <a:t>ESCOPOLAMINA</a:t>
            </a:r>
          </a:p>
        </p:txBody>
      </p:sp>
      <p:sp>
        <p:nvSpPr>
          <p:cNvPr id="40974" name="Rectangle 17"/>
          <p:cNvSpPr>
            <a:spLocks noChangeArrowheads="1"/>
          </p:cNvSpPr>
          <p:nvPr/>
        </p:nvSpPr>
        <p:spPr bwMode="auto">
          <a:xfrm>
            <a:off x="4140200" y="5734050"/>
            <a:ext cx="1871663" cy="360363"/>
          </a:xfrm>
          <a:prstGeom prst="rect">
            <a:avLst/>
          </a:prstGeom>
          <a:solidFill>
            <a:srgbClr val="9966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b="1">
              <a:solidFill>
                <a:srgbClr val="FFFF00"/>
              </a:solidFill>
            </a:endParaRPr>
          </a:p>
          <a:p>
            <a:pPr algn="ctr"/>
            <a:r>
              <a:rPr lang="es-ES" b="1">
                <a:solidFill>
                  <a:srgbClr val="FFFF00"/>
                </a:solidFill>
              </a:rPr>
              <a:t>ATROPINA</a:t>
            </a:r>
          </a:p>
          <a:p>
            <a:pPr algn="ctr"/>
            <a:endParaRPr lang="es-ES" b="1">
              <a:solidFill>
                <a:srgbClr val="FFFF00"/>
              </a:solidFill>
            </a:endParaRPr>
          </a:p>
        </p:txBody>
      </p:sp>
      <p:sp>
        <p:nvSpPr>
          <p:cNvPr id="40975" name="AutoShape 18"/>
          <p:cNvSpPr>
            <a:spLocks/>
          </p:cNvSpPr>
          <p:nvPr/>
        </p:nvSpPr>
        <p:spPr bwMode="auto">
          <a:xfrm>
            <a:off x="3995738" y="3068638"/>
            <a:ext cx="288925" cy="1728787"/>
          </a:xfrm>
          <a:prstGeom prst="leftBrace">
            <a:avLst>
              <a:gd name="adj1" fmla="val 4986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40976" name="AutoShape 19"/>
          <p:cNvSpPr>
            <a:spLocks/>
          </p:cNvSpPr>
          <p:nvPr/>
        </p:nvSpPr>
        <p:spPr bwMode="auto">
          <a:xfrm>
            <a:off x="3924300" y="5084763"/>
            <a:ext cx="215900" cy="1584325"/>
          </a:xfrm>
          <a:prstGeom prst="leftBrace">
            <a:avLst>
              <a:gd name="adj1" fmla="val 611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463" y="620713"/>
            <a:ext cx="4248150" cy="576262"/>
          </a:xfrm>
          <a:solidFill>
            <a:srgbClr val="FFC000"/>
          </a:solidFill>
          <a:ln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_tradnl" sz="1600" b="1" smtClean="0">
                <a:solidFill>
                  <a:srgbClr val="990099"/>
                </a:solidFill>
              </a:rPr>
              <a:t>ESTIMULAN O BLOQUEAN  LAS NEURONAS POSGANGLIONARES</a:t>
            </a:r>
            <a:endParaRPr lang="es-ES" sz="1600" b="1" smtClean="0">
              <a:solidFill>
                <a:srgbClr val="990099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463" y="1341438"/>
            <a:ext cx="4176712" cy="5327650"/>
          </a:xfrm>
          <a:ln>
            <a:solidFill>
              <a:srgbClr val="FF3300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es-ES_tradnl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ES_tradnl" b="1" smtClean="0">
                <a:solidFill>
                  <a:schemeClr val="hlink"/>
                </a:solidFill>
              </a:rPr>
              <a:t>MUSCARINICOS Y NICOTÌNICOS.</a:t>
            </a:r>
          </a:p>
          <a:p>
            <a:pPr algn="ctr" eaLnBrk="1" hangingPunct="1">
              <a:lnSpc>
                <a:spcPct val="90000"/>
              </a:lnSpc>
            </a:pPr>
            <a:endParaRPr lang="es-ES_tradnl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</a:pPr>
            <a:endParaRPr lang="es-ES_tradnl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</a:pPr>
            <a:endParaRPr lang="es-ES_tradnl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ES_tradnl" smtClean="0"/>
              <a:t>     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ES_tradnl" b="1" smtClean="0">
                <a:solidFill>
                  <a:srgbClr val="990099"/>
                </a:solidFill>
              </a:rPr>
              <a:t>MUSCARINICOS.</a:t>
            </a:r>
          </a:p>
          <a:p>
            <a:pPr algn="ctr" eaLnBrk="1" hangingPunct="1">
              <a:lnSpc>
                <a:spcPct val="90000"/>
              </a:lnSpc>
            </a:pPr>
            <a:endParaRPr lang="es-ES_tradnl" b="1" smtClean="0">
              <a:solidFill>
                <a:srgbClr val="990099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ES_tradnl" smtClean="0"/>
              <a:t>                </a:t>
            </a:r>
            <a:endParaRPr lang="es-ES" smtClean="0"/>
          </a:p>
        </p:txBody>
      </p:sp>
      <p:sp>
        <p:nvSpPr>
          <p:cNvPr id="41988" name="Oval 4"/>
          <p:cNvSpPr>
            <a:spLocks noChangeArrowheads="1"/>
          </p:cNvSpPr>
          <p:nvPr/>
        </p:nvSpPr>
        <p:spPr bwMode="auto">
          <a:xfrm>
            <a:off x="5652120" y="3356992"/>
            <a:ext cx="2592387" cy="863600"/>
          </a:xfrm>
          <a:prstGeom prst="ellipse">
            <a:avLst/>
          </a:prstGeom>
          <a:solidFill>
            <a:srgbClr val="FFC000"/>
          </a:solidFill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>
                <a:solidFill>
                  <a:srgbClr val="FF0000"/>
                </a:solidFill>
              </a:rPr>
              <a:t>ACETILCOLINA</a:t>
            </a:r>
          </a:p>
          <a:p>
            <a:pPr algn="ctr"/>
            <a:r>
              <a:rPr lang="es-ES" b="1" dirty="0">
                <a:solidFill>
                  <a:srgbClr val="FF0000"/>
                </a:solidFill>
              </a:rPr>
              <a:t>METACOLINA</a:t>
            </a: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>
            <a:off x="5292725" y="5949950"/>
            <a:ext cx="2952750" cy="504825"/>
          </a:xfrm>
          <a:prstGeom prst="ellipse">
            <a:avLst/>
          </a:prstGeom>
          <a:solidFill>
            <a:srgbClr val="FF9900"/>
          </a:solidFill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PILOCARPINA</a:t>
            </a: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6732588" y="54451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6877050" y="30686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684213" y="1484313"/>
            <a:ext cx="3311525" cy="22161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_tradnl" b="1">
              <a:solidFill>
                <a:srgbClr val="9900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b="1">
                <a:solidFill>
                  <a:srgbClr val="990099"/>
                </a:solidFill>
                <a:latin typeface="Arial" charset="0"/>
              </a:rPr>
              <a:t>ION TETRAETILAMONIO.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_tradnl" b="1">
              <a:solidFill>
                <a:srgbClr val="9900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b="1">
                <a:solidFill>
                  <a:srgbClr val="990099"/>
                </a:solidFill>
                <a:latin typeface="Arial" charset="0"/>
              </a:rPr>
              <a:t>ION HEXAMETONIO.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_tradnl" b="1">
              <a:solidFill>
                <a:srgbClr val="9900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b="1">
                <a:solidFill>
                  <a:srgbClr val="990099"/>
                </a:solidFill>
                <a:latin typeface="Arial" charset="0"/>
              </a:rPr>
              <a:t>PENTOLINIO.</a:t>
            </a:r>
            <a:endParaRPr lang="es-ES" b="1">
              <a:solidFill>
                <a:srgbClr val="990099"/>
              </a:solidFill>
              <a:latin typeface="Arial" charset="0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539750" y="765175"/>
            <a:ext cx="3455988" cy="417513"/>
          </a:xfrm>
          <a:prstGeom prst="rect">
            <a:avLst/>
          </a:prstGeom>
          <a:solidFill>
            <a:srgbClr val="990099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1400" b="1">
                <a:solidFill>
                  <a:srgbClr val="FFFF00"/>
                </a:solidFill>
                <a:latin typeface="Arial" charset="0"/>
              </a:rPr>
              <a:t>BLOQUEADORES GANGLIONARES</a:t>
            </a:r>
            <a:endParaRPr lang="es-ES" sz="14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368300"/>
            <a:ext cx="5184775" cy="534988"/>
          </a:xfrm>
          <a:solidFill>
            <a:srgbClr val="FFCC66"/>
          </a:solidFill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_tradnl" sz="4000" smtClean="0">
                <a:solidFill>
                  <a:srgbClr val="FF33CC"/>
                </a:solidFill>
              </a:rPr>
              <a:t>ESTIMULACIÒN</a:t>
            </a:r>
            <a:endParaRPr lang="es-ES" sz="4000" smtClean="0">
              <a:solidFill>
                <a:srgbClr val="FF33CC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28800"/>
            <a:ext cx="7848600" cy="1368425"/>
          </a:xfrm>
          <a:ln>
            <a:solidFill>
              <a:srgbClr val="990099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_tradnl" sz="2800" dirty="0" smtClean="0">
                <a:solidFill>
                  <a:srgbClr val="FFCC66"/>
                </a:solidFill>
              </a:rPr>
              <a:t>DESCARGA AISLADA</a:t>
            </a:r>
            <a:r>
              <a:rPr lang="es-ES_tradnl" sz="2800" dirty="0" smtClean="0"/>
              <a:t> </a:t>
            </a:r>
            <a:r>
              <a:rPr lang="es-ES_tradnl" sz="1800" dirty="0" smtClean="0"/>
              <a:t>(SIMPÀTICO Y PARASIMPÀTICO)</a:t>
            </a:r>
          </a:p>
          <a:p>
            <a:pPr eaLnBrk="1" hangingPunct="1">
              <a:lnSpc>
                <a:spcPct val="80000"/>
              </a:lnSpc>
            </a:pPr>
            <a:endParaRPr lang="es-ES_tradnl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_tradnl" sz="2800" dirty="0" smtClean="0"/>
              <a:t>       RESPUESTA A REFLEJOS MEDULARES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2800" dirty="0" smtClean="0"/>
          </a:p>
          <a:p>
            <a:pPr eaLnBrk="1" hangingPunct="1">
              <a:lnSpc>
                <a:spcPct val="80000"/>
              </a:lnSpc>
            </a:pPr>
            <a:endParaRPr lang="es-ES_tradnl" sz="2800" dirty="0" smtClean="0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print"/>
          <a:srcRect l="1270" t="25391" r="59602" b="28342"/>
          <a:stretch>
            <a:fillRect/>
          </a:stretch>
        </p:blipFill>
        <p:spPr bwMode="auto">
          <a:xfrm>
            <a:off x="755650" y="4292600"/>
            <a:ext cx="3240088" cy="2303463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</p:spPr>
      </p:pic>
      <p:pic>
        <p:nvPicPr>
          <p:cNvPr id="43013" name="Picture 7"/>
          <p:cNvPicPr>
            <a:picLocks noChangeAspect="1" noChangeArrowheads="1"/>
          </p:cNvPicPr>
          <p:nvPr/>
        </p:nvPicPr>
        <p:blipFill>
          <a:blip r:embed="rId4" cstate="print"/>
          <a:srcRect l="2002" t="28342" r="70671" b="42122"/>
          <a:stretch>
            <a:fillRect/>
          </a:stretch>
        </p:blipFill>
        <p:spPr bwMode="auto">
          <a:xfrm>
            <a:off x="5003800" y="4292600"/>
            <a:ext cx="3384550" cy="2232025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</p:spPr>
      </p:pic>
      <p:sp>
        <p:nvSpPr>
          <p:cNvPr id="43014" name="Rectangle 8"/>
          <p:cNvSpPr>
            <a:spLocks noChangeArrowheads="1"/>
          </p:cNvSpPr>
          <p:nvPr/>
        </p:nvSpPr>
        <p:spPr bwMode="auto">
          <a:xfrm>
            <a:off x="3203575" y="3141663"/>
            <a:ext cx="2736850" cy="43180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FFF00"/>
                </a:solidFill>
              </a:rPr>
              <a:t>DESCARGA EN MASA</a:t>
            </a:r>
          </a:p>
        </p:txBody>
      </p:sp>
      <p:sp>
        <p:nvSpPr>
          <p:cNvPr id="43015" name="Text Box 9"/>
          <p:cNvSpPr txBox="1">
            <a:spLocks noChangeArrowheads="1"/>
          </p:cNvSpPr>
          <p:nvPr/>
        </p:nvSpPr>
        <p:spPr bwMode="auto">
          <a:xfrm>
            <a:off x="1331913" y="3860800"/>
            <a:ext cx="2087562" cy="376238"/>
          </a:xfrm>
          <a:prstGeom prst="rect">
            <a:avLst/>
          </a:prstGeom>
          <a:solidFill>
            <a:schemeClr val="accent2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>
                <a:solidFill>
                  <a:srgbClr val="FFFF00"/>
                </a:solidFill>
              </a:rPr>
              <a:t>ESTRÈS</a:t>
            </a:r>
          </a:p>
        </p:txBody>
      </p:sp>
      <p:sp>
        <p:nvSpPr>
          <p:cNvPr id="43016" name="Text Box 10"/>
          <p:cNvSpPr txBox="1">
            <a:spLocks noChangeArrowheads="1"/>
          </p:cNvSpPr>
          <p:nvPr/>
        </p:nvSpPr>
        <p:spPr bwMode="auto">
          <a:xfrm>
            <a:off x="5724525" y="3860800"/>
            <a:ext cx="1871663" cy="346075"/>
          </a:xfrm>
          <a:prstGeom prst="rect">
            <a:avLst/>
          </a:prstGeom>
          <a:solidFill>
            <a:srgbClr val="FF3300"/>
          </a:soli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600">
                <a:solidFill>
                  <a:srgbClr val="FFFFFF"/>
                </a:solidFill>
              </a:rPr>
              <a:t>ALARMA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 l="22137" t="14391" r="21413" b="9813"/>
          <a:stretch>
            <a:fillRect/>
          </a:stretch>
        </p:blipFill>
        <p:spPr bwMode="auto">
          <a:xfrm>
            <a:off x="0" y="0"/>
            <a:ext cx="9144000" cy="690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260350"/>
            <a:ext cx="5113338" cy="534988"/>
          </a:xfrm>
          <a:solidFill>
            <a:schemeClr val="bg2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s-ES_tradnl" sz="3200" b="1" smtClean="0">
                <a:solidFill>
                  <a:srgbClr val="FFFF66"/>
                </a:solidFill>
              </a:rPr>
              <a:t>FARMACOLOGIA</a:t>
            </a:r>
            <a:endParaRPr lang="es-ES" sz="3200" b="1" smtClean="0">
              <a:solidFill>
                <a:srgbClr val="FFFF66"/>
              </a:solidFill>
            </a:endParaRP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1116013" y="2276475"/>
            <a:ext cx="3384550" cy="431800"/>
          </a:xfrm>
          <a:prstGeom prst="rect">
            <a:avLst/>
          </a:prstGeom>
          <a:solidFill>
            <a:srgbClr val="660066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b="1">
              <a:solidFill>
                <a:srgbClr val="FFFF00"/>
              </a:solidFill>
            </a:endParaRPr>
          </a:p>
          <a:p>
            <a:pPr algn="ctr"/>
            <a:endParaRPr lang="es-ES" b="1">
              <a:solidFill>
                <a:srgbClr val="FFFF00"/>
              </a:solidFill>
            </a:endParaRPr>
          </a:p>
          <a:p>
            <a:pPr algn="ctr"/>
            <a:r>
              <a:rPr lang="es-ES" b="1">
                <a:solidFill>
                  <a:srgbClr val="FFFF00"/>
                </a:solidFill>
              </a:rPr>
              <a:t>GRADO DE ESTIMULACIÒN</a:t>
            </a:r>
          </a:p>
          <a:p>
            <a:pPr algn="ctr"/>
            <a:endParaRPr lang="es-ES" b="1">
              <a:solidFill>
                <a:srgbClr val="FFFF00"/>
              </a:solidFill>
            </a:endParaRPr>
          </a:p>
          <a:p>
            <a:pPr algn="ctr"/>
            <a:endParaRPr lang="es-ES" b="1">
              <a:solidFill>
                <a:srgbClr val="FFFF00"/>
              </a:solidFill>
            </a:endParaRP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3059113" y="1341438"/>
            <a:ext cx="36004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SIMPATICOMIMETICOS</a:t>
            </a:r>
          </a:p>
        </p:txBody>
      </p:sp>
      <p:sp>
        <p:nvSpPr>
          <p:cNvPr id="44037" name="Rectangle 7"/>
          <p:cNvSpPr>
            <a:spLocks noChangeArrowheads="1"/>
          </p:cNvSpPr>
          <p:nvPr/>
        </p:nvSpPr>
        <p:spPr bwMode="auto">
          <a:xfrm>
            <a:off x="5219700" y="2276475"/>
            <a:ext cx="3313113" cy="4318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rgbClr val="FFFF00"/>
                </a:solidFill>
              </a:rPr>
              <a:t>DURACIÒN DE SU EFECTO</a:t>
            </a:r>
          </a:p>
        </p:txBody>
      </p:sp>
      <p:sp>
        <p:nvSpPr>
          <p:cNvPr id="44038" name="Line 8"/>
          <p:cNvSpPr>
            <a:spLocks noChangeShapeType="1"/>
          </p:cNvSpPr>
          <p:nvPr/>
        </p:nvSpPr>
        <p:spPr bwMode="auto">
          <a:xfrm>
            <a:off x="4859338" y="177323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39" name="Line 9"/>
          <p:cNvSpPr>
            <a:spLocks noChangeShapeType="1"/>
          </p:cNvSpPr>
          <p:nvPr/>
        </p:nvSpPr>
        <p:spPr bwMode="auto">
          <a:xfrm>
            <a:off x="4500563" y="2492375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4500563" y="3357563"/>
            <a:ext cx="1800225" cy="36036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METOXAMINA</a:t>
            </a:r>
          </a:p>
        </p:txBody>
      </p:sp>
      <p:sp>
        <p:nvSpPr>
          <p:cNvPr id="44041" name="Rectangle 11"/>
          <p:cNvSpPr>
            <a:spLocks noChangeArrowheads="1"/>
          </p:cNvSpPr>
          <p:nvPr/>
        </p:nvSpPr>
        <p:spPr bwMode="auto">
          <a:xfrm>
            <a:off x="4500563" y="3933825"/>
            <a:ext cx="1800225" cy="360363"/>
          </a:xfrm>
          <a:prstGeom prst="rect">
            <a:avLst/>
          </a:prstGeom>
          <a:solidFill>
            <a:srgbClr val="F6D8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ADRENALINA</a:t>
            </a:r>
          </a:p>
        </p:txBody>
      </p:sp>
      <p:sp>
        <p:nvSpPr>
          <p:cNvPr id="44042" name="Line 12"/>
          <p:cNvSpPr>
            <a:spLocks noChangeShapeType="1"/>
          </p:cNvSpPr>
          <p:nvPr/>
        </p:nvSpPr>
        <p:spPr bwMode="auto">
          <a:xfrm>
            <a:off x="4211638" y="35734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3" name="Line 13"/>
          <p:cNvSpPr>
            <a:spLocks noChangeShapeType="1"/>
          </p:cNvSpPr>
          <p:nvPr/>
        </p:nvSpPr>
        <p:spPr bwMode="auto">
          <a:xfrm>
            <a:off x="4211638" y="41497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4" name="Line 14"/>
          <p:cNvSpPr>
            <a:spLocks noChangeShapeType="1"/>
          </p:cNvSpPr>
          <p:nvPr/>
        </p:nvSpPr>
        <p:spPr bwMode="auto">
          <a:xfrm>
            <a:off x="4211638" y="35734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5" name="Rectangle 15"/>
          <p:cNvSpPr>
            <a:spLocks noChangeArrowheads="1"/>
          </p:cNvSpPr>
          <p:nvPr/>
        </p:nvSpPr>
        <p:spPr bwMode="auto">
          <a:xfrm>
            <a:off x="900113" y="3644900"/>
            <a:ext cx="2087562" cy="360363"/>
          </a:xfrm>
          <a:prstGeom prst="rect">
            <a:avLst/>
          </a:prstGeom>
          <a:solidFill>
            <a:schemeClr val="tx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FFF00"/>
                </a:solidFill>
              </a:rPr>
              <a:t>INESPECÌFICOS</a:t>
            </a:r>
          </a:p>
        </p:txBody>
      </p:sp>
      <p:sp>
        <p:nvSpPr>
          <p:cNvPr id="44046" name="Line 16"/>
          <p:cNvSpPr>
            <a:spLocks noChangeShapeType="1"/>
          </p:cNvSpPr>
          <p:nvPr/>
        </p:nvSpPr>
        <p:spPr bwMode="auto">
          <a:xfrm>
            <a:off x="3059113" y="3860800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47" name="Oval 17"/>
          <p:cNvSpPr>
            <a:spLocks noChangeArrowheads="1"/>
          </p:cNvSpPr>
          <p:nvPr/>
        </p:nvSpPr>
        <p:spPr bwMode="auto">
          <a:xfrm>
            <a:off x="3203575" y="3716338"/>
            <a:ext cx="433388" cy="3603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α</a:t>
            </a:r>
          </a:p>
        </p:txBody>
      </p:sp>
      <p:sp>
        <p:nvSpPr>
          <p:cNvPr id="44048" name="Oval 18"/>
          <p:cNvSpPr>
            <a:spLocks noChangeArrowheads="1"/>
          </p:cNvSpPr>
          <p:nvPr/>
        </p:nvSpPr>
        <p:spPr bwMode="auto">
          <a:xfrm>
            <a:off x="3708400" y="3716338"/>
            <a:ext cx="433388" cy="3603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b="1">
                <a:solidFill>
                  <a:srgbClr val="660066"/>
                </a:solidFill>
                <a:cs typeface="Tahoma" pitchFamily="34" charset="0"/>
              </a:rPr>
              <a:t>β</a:t>
            </a:r>
          </a:p>
        </p:txBody>
      </p:sp>
      <p:sp>
        <p:nvSpPr>
          <p:cNvPr id="44049" name="Rectangle 19"/>
          <p:cNvSpPr>
            <a:spLocks noChangeArrowheads="1"/>
          </p:cNvSpPr>
          <p:nvPr/>
        </p:nvSpPr>
        <p:spPr bwMode="auto">
          <a:xfrm>
            <a:off x="755650" y="5661025"/>
            <a:ext cx="1944688" cy="360363"/>
          </a:xfrm>
          <a:prstGeom prst="rect">
            <a:avLst/>
          </a:prstGeom>
          <a:solidFill>
            <a:srgbClr val="990099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FFF00"/>
                </a:solidFill>
              </a:rPr>
              <a:t>ESPECÌFICOS</a:t>
            </a:r>
          </a:p>
        </p:txBody>
      </p:sp>
      <p:sp>
        <p:nvSpPr>
          <p:cNvPr id="44050" name="Rectangle 20"/>
          <p:cNvSpPr>
            <a:spLocks noChangeArrowheads="1"/>
          </p:cNvSpPr>
          <p:nvPr/>
        </p:nvSpPr>
        <p:spPr bwMode="auto">
          <a:xfrm>
            <a:off x="3779838" y="5084763"/>
            <a:ext cx="1728787" cy="3587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FENILEFRINA</a:t>
            </a:r>
          </a:p>
        </p:txBody>
      </p:sp>
      <p:sp>
        <p:nvSpPr>
          <p:cNvPr id="44051" name="Rectangle 21"/>
          <p:cNvSpPr>
            <a:spLocks noChangeArrowheads="1"/>
          </p:cNvSpPr>
          <p:nvPr/>
        </p:nvSpPr>
        <p:spPr bwMode="auto">
          <a:xfrm>
            <a:off x="3779838" y="5661025"/>
            <a:ext cx="1728787" cy="358775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>
                <a:solidFill>
                  <a:srgbClr val="FFFF00"/>
                </a:solidFill>
              </a:rPr>
              <a:t>ISOPRENALINA</a:t>
            </a:r>
          </a:p>
        </p:txBody>
      </p:sp>
      <p:sp>
        <p:nvSpPr>
          <p:cNvPr id="44052" name="Rectangle 22"/>
          <p:cNvSpPr>
            <a:spLocks noChangeArrowheads="1"/>
          </p:cNvSpPr>
          <p:nvPr/>
        </p:nvSpPr>
        <p:spPr bwMode="auto">
          <a:xfrm>
            <a:off x="3779838" y="6237288"/>
            <a:ext cx="1728787" cy="358775"/>
          </a:xfrm>
          <a:prstGeom prst="rect">
            <a:avLst/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/>
              <a:t>ALBUTEROL</a:t>
            </a:r>
          </a:p>
        </p:txBody>
      </p:sp>
      <p:sp>
        <p:nvSpPr>
          <p:cNvPr id="44053" name="Line 23"/>
          <p:cNvSpPr>
            <a:spLocks noChangeShapeType="1"/>
          </p:cNvSpPr>
          <p:nvPr/>
        </p:nvSpPr>
        <p:spPr bwMode="auto">
          <a:xfrm>
            <a:off x="3563938" y="5300663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54" name="Line 24"/>
          <p:cNvSpPr>
            <a:spLocks noChangeShapeType="1"/>
          </p:cNvSpPr>
          <p:nvPr/>
        </p:nvSpPr>
        <p:spPr bwMode="auto">
          <a:xfrm>
            <a:off x="3563938" y="53006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55" name="Line 25"/>
          <p:cNvSpPr>
            <a:spLocks noChangeShapeType="1"/>
          </p:cNvSpPr>
          <p:nvPr/>
        </p:nvSpPr>
        <p:spPr bwMode="auto">
          <a:xfrm>
            <a:off x="3563938" y="64531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56" name="Line 26"/>
          <p:cNvSpPr>
            <a:spLocks noChangeShapeType="1"/>
          </p:cNvSpPr>
          <p:nvPr/>
        </p:nvSpPr>
        <p:spPr bwMode="auto">
          <a:xfrm flipH="1">
            <a:off x="2700338" y="5876925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57" name="Oval 27"/>
          <p:cNvSpPr>
            <a:spLocks noChangeArrowheads="1"/>
          </p:cNvSpPr>
          <p:nvPr/>
        </p:nvSpPr>
        <p:spPr bwMode="auto">
          <a:xfrm>
            <a:off x="5580063" y="5084763"/>
            <a:ext cx="433387" cy="3603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α</a:t>
            </a:r>
          </a:p>
        </p:txBody>
      </p:sp>
      <p:sp>
        <p:nvSpPr>
          <p:cNvPr id="44058" name="Oval 28"/>
          <p:cNvSpPr>
            <a:spLocks noChangeArrowheads="1"/>
          </p:cNvSpPr>
          <p:nvPr/>
        </p:nvSpPr>
        <p:spPr bwMode="auto">
          <a:xfrm>
            <a:off x="5580063" y="5661025"/>
            <a:ext cx="433387" cy="3603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b="1">
                <a:solidFill>
                  <a:srgbClr val="660066"/>
                </a:solidFill>
                <a:cs typeface="Tahoma" pitchFamily="34" charset="0"/>
              </a:rPr>
              <a:t>β</a:t>
            </a:r>
          </a:p>
        </p:txBody>
      </p:sp>
      <p:sp>
        <p:nvSpPr>
          <p:cNvPr id="44059" name="Oval 29"/>
          <p:cNvSpPr>
            <a:spLocks noChangeArrowheads="1"/>
          </p:cNvSpPr>
          <p:nvPr/>
        </p:nvSpPr>
        <p:spPr bwMode="auto">
          <a:xfrm>
            <a:off x="5580063" y="6237288"/>
            <a:ext cx="433387" cy="3603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l-GR" b="1">
                <a:solidFill>
                  <a:srgbClr val="660066"/>
                </a:solidFill>
                <a:cs typeface="Tahoma" pitchFamily="34" charset="0"/>
              </a:rPr>
              <a:t>β</a:t>
            </a:r>
            <a:r>
              <a:rPr lang="es-ES" sz="1400" b="1">
                <a:solidFill>
                  <a:srgbClr val="660066"/>
                </a:solidFill>
                <a:cs typeface="Tahoma" pitchFamily="34" charset="0"/>
              </a:rPr>
              <a:t>2</a:t>
            </a:r>
            <a:endParaRPr lang="el-GR" sz="1400" b="1">
              <a:solidFill>
                <a:srgbClr val="660066"/>
              </a:solidFill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268538" y="908050"/>
            <a:ext cx="4826000" cy="647700"/>
          </a:xfrm>
          <a:prstGeom prst="rect">
            <a:avLst/>
          </a:prstGeom>
          <a:gradFill rotWithShape="1">
            <a:gsLst>
              <a:gs pos="0">
                <a:srgbClr val="470076"/>
              </a:gs>
              <a:gs pos="50000">
                <a:srgbClr val="9900FF"/>
              </a:gs>
              <a:gs pos="100000">
                <a:srgbClr val="470076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3600" b="1">
                <a:solidFill>
                  <a:srgbClr val="FFFF00"/>
                </a:solidFill>
              </a:rPr>
              <a:t>HIPOTALAMO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4859338" y="5084763"/>
            <a:ext cx="2879725" cy="1152525"/>
          </a:xfrm>
          <a:prstGeom prst="rect">
            <a:avLst/>
          </a:prstGeom>
          <a:solidFill>
            <a:schemeClr val="bg2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>
                <a:solidFill>
                  <a:srgbClr val="FFFF00"/>
                </a:solidFill>
              </a:rPr>
              <a:t>SIMPATICO</a:t>
            </a:r>
          </a:p>
          <a:p>
            <a:pPr algn="ctr"/>
            <a:endParaRPr lang="es-ES" sz="2000">
              <a:solidFill>
                <a:srgbClr val="FFFF00"/>
              </a:solidFill>
            </a:endParaRPr>
          </a:p>
          <a:p>
            <a:pPr algn="ctr"/>
            <a:r>
              <a:rPr lang="es-ES" sz="1600">
                <a:solidFill>
                  <a:srgbClr val="FFFF00"/>
                </a:solidFill>
              </a:rPr>
              <a:t>NÙCLEO POSTEROLATERAL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547813" y="5013325"/>
            <a:ext cx="2520950" cy="1223963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sz="1600" b="1">
              <a:solidFill>
                <a:srgbClr val="FFFF00"/>
              </a:solidFill>
            </a:endParaRPr>
          </a:p>
          <a:p>
            <a:pPr algn="ctr"/>
            <a:endParaRPr lang="es-ES" sz="1600" b="1">
              <a:solidFill>
                <a:srgbClr val="FFFF00"/>
              </a:solidFill>
            </a:endParaRPr>
          </a:p>
          <a:p>
            <a:pPr algn="ctr"/>
            <a:r>
              <a:rPr lang="es-ES" sz="1600" b="1">
                <a:solidFill>
                  <a:srgbClr val="FFFF00"/>
                </a:solidFill>
              </a:rPr>
              <a:t>PARASIMPATICO</a:t>
            </a:r>
            <a:r>
              <a:rPr lang="es-ES" b="1">
                <a:solidFill>
                  <a:srgbClr val="FFFF00"/>
                </a:solidFill>
              </a:rPr>
              <a:t>.</a:t>
            </a:r>
          </a:p>
          <a:p>
            <a:pPr algn="ctr"/>
            <a:endParaRPr lang="es-ES" b="1">
              <a:solidFill>
                <a:srgbClr val="FFFF00"/>
              </a:solidFill>
            </a:endParaRPr>
          </a:p>
          <a:p>
            <a:pPr algn="ctr"/>
            <a:r>
              <a:rPr lang="es-ES" sz="1400">
                <a:solidFill>
                  <a:srgbClr val="FAF7FF"/>
                </a:solidFill>
              </a:rPr>
              <a:t>NÙCLEOS  </a:t>
            </a:r>
          </a:p>
          <a:p>
            <a:pPr algn="ctr"/>
            <a:r>
              <a:rPr lang="es-ES" sz="1400">
                <a:solidFill>
                  <a:srgbClr val="FAF7FF"/>
                </a:solidFill>
              </a:rPr>
              <a:t>MEDIAL Y ANTERIOR</a:t>
            </a:r>
          </a:p>
          <a:p>
            <a:pPr algn="ctr"/>
            <a:endParaRPr lang="es-ES" sz="1200">
              <a:solidFill>
                <a:srgbClr val="FAF7FF"/>
              </a:solidFill>
            </a:endParaRPr>
          </a:p>
          <a:p>
            <a:pPr algn="ctr"/>
            <a:endParaRPr lang="es-ES" sz="1200">
              <a:solidFill>
                <a:schemeClr val="bg2"/>
              </a:solidFill>
            </a:endParaRP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 cstate="print"/>
          <a:srcRect l="1270" t="20465" r="59602" b="42122"/>
          <a:stretch>
            <a:fillRect/>
          </a:stretch>
        </p:blipFill>
        <p:spPr bwMode="auto">
          <a:xfrm>
            <a:off x="2339975" y="1557338"/>
            <a:ext cx="46799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Line 6"/>
          <p:cNvSpPr>
            <a:spLocks noChangeShapeType="1"/>
          </p:cNvSpPr>
          <p:nvPr/>
        </p:nvSpPr>
        <p:spPr bwMode="auto">
          <a:xfrm flipH="1" flipV="1">
            <a:off x="3924300" y="3357563"/>
            <a:ext cx="2376488" cy="16557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 flipV="1">
            <a:off x="2987675" y="3213100"/>
            <a:ext cx="936625" cy="172878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sz="1600" dirty="0"/>
          </a:p>
        </p:txBody>
      </p:sp>
      <p:pic>
        <p:nvPicPr>
          <p:cNvPr id="4" name="Picture 2" descr="http://www.todosobremedicina.com/wp-content/uploads/2011/09/image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2618"/>
            <a:ext cx="8294301" cy="572469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>En la vida: Lo que les venga hay que buscar CÓMO afrontarlo… Sea lo que sea!</a:t>
            </a:r>
            <a:endParaRPr lang="es-ES" sz="3200" dirty="0"/>
          </a:p>
        </p:txBody>
      </p:sp>
      <p:pic>
        <p:nvPicPr>
          <p:cNvPr id="4" name="cigueñit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7992888" cy="49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 smtClean="0"/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38" t="13361" r="41946" b="43683"/>
          <a:stretch>
            <a:fillRect/>
          </a:stretch>
        </p:blipFill>
        <p:spPr>
          <a:xfrm>
            <a:off x="0" y="-9525"/>
            <a:ext cx="9144000" cy="6867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sz="6000" dirty="0" smtClean="0"/>
              <a:t>Un feliz día </a:t>
            </a:r>
            <a:r>
              <a:rPr lang="es-GT" sz="6000" dirty="0" smtClean="0">
                <a:sym typeface="Wingdings" pitchFamily="2" charset="2"/>
              </a:rPr>
              <a:t></a:t>
            </a:r>
            <a:r>
              <a:rPr lang="es-GT" sz="6000" dirty="0" smtClean="0"/>
              <a:t> </a:t>
            </a:r>
            <a:endParaRPr lang="es-ES" sz="6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/>
              <a:t>Anatomía del Sistema Nervioso Simpático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1600" dirty="0" smtClean="0"/>
              <a:t>Neurona </a:t>
            </a:r>
            <a:r>
              <a:rPr lang="es-GT" sz="1600" dirty="0" err="1" smtClean="0"/>
              <a:t>Preganglionar</a:t>
            </a:r>
            <a:r>
              <a:rPr lang="es-GT" sz="1600" dirty="0" smtClean="0"/>
              <a:t> y Neurona </a:t>
            </a:r>
            <a:r>
              <a:rPr lang="es-GT" sz="1600" dirty="0" err="1" smtClean="0"/>
              <a:t>Posganglionar</a:t>
            </a:r>
            <a:endParaRPr lang="es-GT" sz="1600" dirty="0" smtClean="0"/>
          </a:p>
          <a:p>
            <a:pPr algn="just"/>
            <a:r>
              <a:rPr lang="es-GT" sz="1600" dirty="0" smtClean="0"/>
              <a:t>Asta </a:t>
            </a:r>
            <a:r>
              <a:rPr lang="es-GT" sz="1600" dirty="0" err="1" smtClean="0"/>
              <a:t>Intermediolateral</a:t>
            </a:r>
            <a:endParaRPr lang="es-GT" sz="1600" dirty="0" smtClean="0"/>
          </a:p>
          <a:p>
            <a:pPr algn="just"/>
            <a:r>
              <a:rPr lang="es-GT" sz="1600" dirty="0" smtClean="0"/>
              <a:t>T1-L2</a:t>
            </a:r>
          </a:p>
          <a:p>
            <a:pPr algn="just"/>
            <a:r>
              <a:rPr lang="es-GT" sz="1600" dirty="0" smtClean="0"/>
              <a:t>Al llegar a los ganglios de la cadena simpática tiene 3 trayectos posibles…</a:t>
            </a:r>
          </a:p>
          <a:p>
            <a:pPr algn="just"/>
            <a:r>
              <a:rPr lang="es-GT" sz="1600" dirty="0" smtClean="0"/>
              <a:t>8% de las fibras que contiene un nervio esquelético son simpáticas.</a:t>
            </a:r>
          </a:p>
          <a:p>
            <a:pPr algn="just"/>
            <a:r>
              <a:rPr lang="es-GT" sz="1600" dirty="0" smtClean="0"/>
              <a:t>En la Médula Suprarrenal, las fibras </a:t>
            </a:r>
            <a:r>
              <a:rPr lang="es-GT" sz="1600" dirty="0" err="1" smtClean="0"/>
              <a:t>preganglionares</a:t>
            </a:r>
            <a:r>
              <a:rPr lang="es-GT" sz="1600" dirty="0" smtClean="0"/>
              <a:t> </a:t>
            </a:r>
            <a:r>
              <a:rPr lang="es-GT" sz="1600" u="sng" dirty="0" smtClean="0"/>
              <a:t>no hacen sinapsis</a:t>
            </a:r>
            <a:r>
              <a:rPr lang="es-GT" sz="1600" dirty="0" smtClean="0"/>
              <a:t> pasan los nervios </a:t>
            </a:r>
            <a:r>
              <a:rPr lang="es-GT" sz="1600" dirty="0" err="1" smtClean="0"/>
              <a:t>esplácnicos</a:t>
            </a:r>
            <a:r>
              <a:rPr lang="es-GT" sz="1600" dirty="0" smtClean="0"/>
              <a:t> y llegan hasta neuronas especializadas de la Médula Suprarrenal que son las que liberan Adrenalina y </a:t>
            </a:r>
            <a:r>
              <a:rPr lang="es-GT" sz="1600" dirty="0" err="1" smtClean="0"/>
              <a:t>Noradrenalina</a:t>
            </a:r>
            <a:r>
              <a:rPr lang="es-GT" sz="1600" dirty="0" smtClean="0"/>
              <a:t> en el sistema circulatorio.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>
            <a:lum contrast="12000"/>
          </a:blip>
          <a:srcRect l="10861" t="12973" r="47377" b="7790"/>
          <a:stretch>
            <a:fillRect/>
          </a:stretch>
        </p:blipFill>
        <p:spPr>
          <a:xfrm>
            <a:off x="3131840" y="548681"/>
            <a:ext cx="6012161" cy="6309320"/>
          </a:xfrm>
        </p:spPr>
      </p:pic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827088" y="260350"/>
            <a:ext cx="7562850" cy="43180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DISTRIBUCIÒN SEGMENTARIA DE LOS NERVIOS SIMPÀTICOS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539750" y="1196975"/>
            <a:ext cx="1079500" cy="360363"/>
          </a:xfrm>
          <a:prstGeom prst="rect">
            <a:avLst/>
          </a:prstGeom>
          <a:solidFill>
            <a:srgbClr val="F6D8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T1 </a:t>
            </a:r>
            <a:r>
              <a:rPr lang="es-ES" b="1" dirty="0"/>
              <a:t>– L2</a:t>
            </a: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323850" y="2565400"/>
            <a:ext cx="1512888" cy="503238"/>
          </a:xfrm>
          <a:prstGeom prst="rect">
            <a:avLst/>
          </a:prstGeom>
          <a:solidFill>
            <a:srgbClr val="6600CC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FFFF00"/>
                </a:solidFill>
              </a:rPr>
              <a:t>GANGLIOS</a:t>
            </a:r>
          </a:p>
          <a:p>
            <a:pPr algn="ctr"/>
            <a:r>
              <a:rPr lang="es-ES" sz="1200">
                <a:solidFill>
                  <a:srgbClr val="FFFF00"/>
                </a:solidFill>
              </a:rPr>
              <a:t>PARAVERTEBRALES</a:t>
            </a: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395288" y="3500438"/>
            <a:ext cx="1512887" cy="503237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>
                <a:solidFill>
                  <a:srgbClr val="FFFF00"/>
                </a:solidFill>
              </a:rPr>
              <a:t>GANGLIOS</a:t>
            </a:r>
          </a:p>
          <a:p>
            <a:pPr algn="ctr"/>
            <a:r>
              <a:rPr lang="es-ES" sz="1200">
                <a:solidFill>
                  <a:srgbClr val="FFFF00"/>
                </a:solidFill>
              </a:rPr>
              <a:t>PREVERTEBRALES</a:t>
            </a: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684213" y="1916113"/>
            <a:ext cx="865187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/>
              <a:t>ZONA LATERAL </a:t>
            </a:r>
          </a:p>
          <a:p>
            <a:pPr algn="ctr"/>
            <a:r>
              <a:rPr lang="es-ES" sz="700" b="1"/>
              <a:t>COLUMNA VENTRAL</a:t>
            </a:r>
          </a:p>
        </p:txBody>
      </p:sp>
      <p:sp>
        <p:nvSpPr>
          <p:cNvPr id="11272" name="Line 10"/>
          <p:cNvSpPr>
            <a:spLocks noChangeShapeType="1"/>
          </p:cNvSpPr>
          <p:nvPr/>
        </p:nvSpPr>
        <p:spPr bwMode="auto">
          <a:xfrm>
            <a:off x="1116013" y="2349500"/>
            <a:ext cx="0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273" name="Line 11"/>
          <p:cNvSpPr>
            <a:spLocks noChangeShapeType="1"/>
          </p:cNvSpPr>
          <p:nvPr/>
        </p:nvSpPr>
        <p:spPr bwMode="auto">
          <a:xfrm>
            <a:off x="1116013" y="1628775"/>
            <a:ext cx="0" cy="2889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1274" name="Rectangle 12"/>
          <p:cNvSpPr>
            <a:spLocks noChangeArrowheads="1"/>
          </p:cNvSpPr>
          <p:nvPr/>
        </p:nvSpPr>
        <p:spPr bwMode="auto">
          <a:xfrm>
            <a:off x="3132138" y="3429000"/>
            <a:ext cx="9144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400"/>
              <a:t>CELIACO</a:t>
            </a:r>
          </a:p>
        </p:txBody>
      </p:sp>
      <p:sp>
        <p:nvSpPr>
          <p:cNvPr id="11275" name="Rectangle 13"/>
          <p:cNvSpPr>
            <a:spLocks noChangeArrowheads="1"/>
          </p:cNvSpPr>
          <p:nvPr/>
        </p:nvSpPr>
        <p:spPr bwMode="auto">
          <a:xfrm>
            <a:off x="3132138" y="3933825"/>
            <a:ext cx="936625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/>
              <a:t>HIPOGASTRIO</a:t>
            </a:r>
          </a:p>
        </p:txBody>
      </p:sp>
      <p:sp>
        <p:nvSpPr>
          <p:cNvPr id="11276" name="Line 14"/>
          <p:cNvSpPr>
            <a:spLocks noChangeShapeType="1"/>
          </p:cNvSpPr>
          <p:nvPr/>
        </p:nvSpPr>
        <p:spPr bwMode="auto">
          <a:xfrm>
            <a:off x="2916238" y="3500438"/>
            <a:ext cx="0" cy="5048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1277" name="Line 15"/>
          <p:cNvSpPr>
            <a:spLocks noChangeShapeType="1"/>
          </p:cNvSpPr>
          <p:nvPr/>
        </p:nvSpPr>
        <p:spPr bwMode="auto">
          <a:xfrm>
            <a:off x="2916238" y="3500438"/>
            <a:ext cx="2159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278" name="Line 16"/>
          <p:cNvSpPr>
            <a:spLocks noChangeShapeType="1"/>
          </p:cNvSpPr>
          <p:nvPr/>
        </p:nvSpPr>
        <p:spPr bwMode="auto">
          <a:xfrm>
            <a:off x="2916238" y="4005263"/>
            <a:ext cx="2159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279" name="Line 17"/>
          <p:cNvSpPr>
            <a:spLocks noChangeShapeType="1"/>
          </p:cNvSpPr>
          <p:nvPr/>
        </p:nvSpPr>
        <p:spPr bwMode="auto">
          <a:xfrm>
            <a:off x="1908175" y="3716338"/>
            <a:ext cx="1008063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1280" name="Line 18"/>
          <p:cNvSpPr>
            <a:spLocks noChangeShapeType="1"/>
          </p:cNvSpPr>
          <p:nvPr/>
        </p:nvSpPr>
        <p:spPr bwMode="auto">
          <a:xfrm>
            <a:off x="1116013" y="3141663"/>
            <a:ext cx="0" cy="287337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1281" name="Text Box 19"/>
          <p:cNvSpPr txBox="1">
            <a:spLocks noChangeArrowheads="1"/>
          </p:cNvSpPr>
          <p:nvPr/>
        </p:nvSpPr>
        <p:spPr bwMode="auto">
          <a:xfrm>
            <a:off x="1979613" y="3789363"/>
            <a:ext cx="86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800"/>
              <a:t>COMUNICAN</a:t>
            </a:r>
          </a:p>
          <a:p>
            <a:pPr algn="ctr"/>
            <a:r>
              <a:rPr lang="es-ES" sz="800"/>
              <a:t>TRONCO BLANCO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4"/>
          <p:cNvPicPr>
            <a:picLocks noChangeAspect="1" noChangeArrowheads="1"/>
          </p:cNvPicPr>
          <p:nvPr/>
        </p:nvPicPr>
        <p:blipFill>
          <a:blip r:embed="rId3" cstate="print"/>
          <a:srcRect l="15417" r="9860"/>
          <a:stretch>
            <a:fillRect/>
          </a:stretch>
        </p:blipFill>
        <p:spPr bwMode="auto">
          <a:xfrm>
            <a:off x="827088" y="620713"/>
            <a:ext cx="72009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227763" y="1484313"/>
            <a:ext cx="792162" cy="3603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227763" y="2420938"/>
            <a:ext cx="792162" cy="287337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227763" y="3860800"/>
            <a:ext cx="792162" cy="28733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6227763" y="5084763"/>
            <a:ext cx="792162" cy="2889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156325" y="5805488"/>
            <a:ext cx="2663825" cy="649287"/>
          </a:xfrm>
          <a:prstGeom prst="rect">
            <a:avLst/>
          </a:prstGeom>
          <a:solidFill>
            <a:srgbClr val="FF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200">
                <a:solidFill>
                  <a:schemeClr val="tx2"/>
                </a:solidFill>
              </a:rPr>
              <a:t>“EXCEPTO LAS GLANDULAS SUDORÌPARAS, MÙSCULOS PILOERECTORES”</a:t>
            </a:r>
          </a:p>
        </p:txBody>
      </p:sp>
      <p:sp>
        <p:nvSpPr>
          <p:cNvPr id="13320" name="Oval 9"/>
          <p:cNvSpPr>
            <a:spLocks noChangeArrowheads="1"/>
          </p:cNvSpPr>
          <p:nvPr/>
        </p:nvSpPr>
        <p:spPr bwMode="auto">
          <a:xfrm>
            <a:off x="3779838" y="5805488"/>
            <a:ext cx="504825" cy="503237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/>
              <a:t>ACh</a:t>
            </a:r>
          </a:p>
        </p:txBody>
      </p:sp>
      <p:sp>
        <p:nvSpPr>
          <p:cNvPr id="13321" name="Oval 12"/>
          <p:cNvSpPr>
            <a:spLocks noChangeArrowheads="1"/>
          </p:cNvSpPr>
          <p:nvPr/>
        </p:nvSpPr>
        <p:spPr bwMode="auto">
          <a:xfrm>
            <a:off x="5435600" y="5805488"/>
            <a:ext cx="504825" cy="5032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/>
              <a:t>ACh</a:t>
            </a:r>
          </a:p>
        </p:txBody>
      </p:sp>
      <p:sp>
        <p:nvSpPr>
          <p:cNvPr id="13322" name="Line 15"/>
          <p:cNvSpPr>
            <a:spLocks noChangeShapeType="1"/>
          </p:cNvSpPr>
          <p:nvPr/>
        </p:nvSpPr>
        <p:spPr bwMode="auto">
          <a:xfrm>
            <a:off x="2700338" y="6092825"/>
            <a:ext cx="1150937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3323" name="Line 16"/>
          <p:cNvSpPr>
            <a:spLocks noChangeShapeType="1"/>
          </p:cNvSpPr>
          <p:nvPr/>
        </p:nvSpPr>
        <p:spPr bwMode="auto">
          <a:xfrm>
            <a:off x="4284663" y="6092825"/>
            <a:ext cx="1150937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13324" name="Text Box 17"/>
          <p:cNvSpPr txBox="1">
            <a:spLocks noChangeArrowheads="1"/>
          </p:cNvSpPr>
          <p:nvPr/>
        </p:nvSpPr>
        <p:spPr bwMode="auto">
          <a:xfrm>
            <a:off x="2771775" y="6237288"/>
            <a:ext cx="10080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00">
                <a:solidFill>
                  <a:srgbClr val="FF3300"/>
                </a:solidFill>
              </a:rPr>
              <a:t>PRESINAPTICO</a:t>
            </a:r>
          </a:p>
        </p:txBody>
      </p:sp>
      <p:sp>
        <p:nvSpPr>
          <p:cNvPr id="13325" name="Text Box 18"/>
          <p:cNvSpPr txBox="1">
            <a:spLocks noChangeArrowheads="1"/>
          </p:cNvSpPr>
          <p:nvPr/>
        </p:nvSpPr>
        <p:spPr bwMode="auto">
          <a:xfrm>
            <a:off x="4356100" y="4868863"/>
            <a:ext cx="10080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00">
                <a:solidFill>
                  <a:schemeClr val="accent2"/>
                </a:solidFill>
              </a:rPr>
              <a:t>PRESINAPTICO</a:t>
            </a:r>
          </a:p>
        </p:txBody>
      </p:sp>
      <p:sp>
        <p:nvSpPr>
          <p:cNvPr id="13326" name="Text Box 19"/>
          <p:cNvSpPr txBox="1">
            <a:spLocks noChangeArrowheads="1"/>
          </p:cNvSpPr>
          <p:nvPr/>
        </p:nvSpPr>
        <p:spPr bwMode="auto">
          <a:xfrm>
            <a:off x="3348038" y="3716338"/>
            <a:ext cx="10080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00">
                <a:solidFill>
                  <a:srgbClr val="FF3300"/>
                </a:solidFill>
              </a:rPr>
              <a:t>PRESINAPTICO</a:t>
            </a:r>
          </a:p>
        </p:txBody>
      </p:sp>
      <p:sp>
        <p:nvSpPr>
          <p:cNvPr id="13327" name="Text Box 20"/>
          <p:cNvSpPr txBox="1">
            <a:spLocks noChangeArrowheads="1"/>
          </p:cNvSpPr>
          <p:nvPr/>
        </p:nvSpPr>
        <p:spPr bwMode="auto">
          <a:xfrm>
            <a:off x="3348038" y="2924175"/>
            <a:ext cx="10080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00">
                <a:solidFill>
                  <a:srgbClr val="FF3300"/>
                </a:solidFill>
              </a:rPr>
              <a:t>PRESINAPTICO</a:t>
            </a:r>
          </a:p>
        </p:txBody>
      </p:sp>
      <p:sp>
        <p:nvSpPr>
          <p:cNvPr id="13328" name="Text Box 21"/>
          <p:cNvSpPr txBox="1">
            <a:spLocks noChangeArrowheads="1"/>
          </p:cNvSpPr>
          <p:nvPr/>
        </p:nvSpPr>
        <p:spPr bwMode="auto">
          <a:xfrm>
            <a:off x="2843213" y="2205038"/>
            <a:ext cx="9366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800">
                <a:solidFill>
                  <a:srgbClr val="FF3300"/>
                </a:solidFill>
              </a:rPr>
              <a:t>PRESINAPTICO</a:t>
            </a:r>
          </a:p>
        </p:txBody>
      </p:sp>
      <p:sp>
        <p:nvSpPr>
          <p:cNvPr id="13329" name="Text Box 22"/>
          <p:cNvSpPr txBox="1">
            <a:spLocks noChangeArrowheads="1"/>
          </p:cNvSpPr>
          <p:nvPr/>
        </p:nvSpPr>
        <p:spPr bwMode="auto">
          <a:xfrm>
            <a:off x="3851275" y="1412875"/>
            <a:ext cx="10080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900">
                <a:solidFill>
                  <a:schemeClr val="accent2"/>
                </a:solidFill>
              </a:rPr>
              <a:t>PRESINAPTICO</a:t>
            </a:r>
          </a:p>
        </p:txBody>
      </p:sp>
      <p:sp>
        <p:nvSpPr>
          <p:cNvPr id="13330" name="Text Box 23"/>
          <p:cNvSpPr txBox="1">
            <a:spLocks noChangeArrowheads="1"/>
          </p:cNvSpPr>
          <p:nvPr/>
        </p:nvSpPr>
        <p:spPr bwMode="auto">
          <a:xfrm>
            <a:off x="5219700" y="6453188"/>
            <a:ext cx="863600" cy="207962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>
                <a:solidFill>
                  <a:schemeClr val="accent2"/>
                </a:solidFill>
              </a:rPr>
              <a:t>POSINAPTICO</a:t>
            </a:r>
          </a:p>
        </p:txBody>
      </p:sp>
      <p:sp>
        <p:nvSpPr>
          <p:cNvPr id="13331" name="Text Box 24"/>
          <p:cNvSpPr txBox="1">
            <a:spLocks noChangeArrowheads="1"/>
          </p:cNvSpPr>
          <p:nvPr/>
        </p:nvSpPr>
        <p:spPr bwMode="auto">
          <a:xfrm>
            <a:off x="6516688" y="4724400"/>
            <a:ext cx="863600" cy="207963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>
                <a:solidFill>
                  <a:schemeClr val="accent2"/>
                </a:solidFill>
              </a:rPr>
              <a:t>POSINAPTICO</a:t>
            </a:r>
          </a:p>
        </p:txBody>
      </p:sp>
      <p:sp>
        <p:nvSpPr>
          <p:cNvPr id="13332" name="Text Box 25"/>
          <p:cNvSpPr txBox="1">
            <a:spLocks noChangeArrowheads="1"/>
          </p:cNvSpPr>
          <p:nvPr/>
        </p:nvSpPr>
        <p:spPr bwMode="auto">
          <a:xfrm>
            <a:off x="6227763" y="3573463"/>
            <a:ext cx="863600" cy="207962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>
                <a:solidFill>
                  <a:schemeClr val="accent2"/>
                </a:solidFill>
              </a:rPr>
              <a:t>POSINAPTICO</a:t>
            </a:r>
          </a:p>
        </p:txBody>
      </p:sp>
      <p:sp>
        <p:nvSpPr>
          <p:cNvPr id="13333" name="Text Box 26"/>
          <p:cNvSpPr txBox="1">
            <a:spLocks noChangeArrowheads="1"/>
          </p:cNvSpPr>
          <p:nvPr/>
        </p:nvSpPr>
        <p:spPr bwMode="auto">
          <a:xfrm>
            <a:off x="6156325" y="2133600"/>
            <a:ext cx="863600" cy="207963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>
                <a:solidFill>
                  <a:schemeClr val="accent2"/>
                </a:solidFill>
              </a:rPr>
              <a:t>POSINAPTICO</a:t>
            </a:r>
          </a:p>
        </p:txBody>
      </p:sp>
      <p:sp>
        <p:nvSpPr>
          <p:cNvPr id="13334" name="Text Box 27"/>
          <p:cNvSpPr txBox="1">
            <a:spLocks noChangeArrowheads="1"/>
          </p:cNvSpPr>
          <p:nvPr/>
        </p:nvSpPr>
        <p:spPr bwMode="auto">
          <a:xfrm>
            <a:off x="6156325" y="1196975"/>
            <a:ext cx="863600" cy="207963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700" b="1">
                <a:solidFill>
                  <a:schemeClr val="accent2"/>
                </a:solidFill>
              </a:rPr>
              <a:t>POSINAPTICO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3" cstate="print"/>
          <a:srcRect l="1465" t="24609" r="43164" b="21289"/>
          <a:stretch>
            <a:fillRect/>
          </a:stretch>
        </p:blipFill>
        <p:spPr bwMode="auto">
          <a:xfrm>
            <a:off x="684213" y="981075"/>
            <a:ext cx="7777162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2627313" y="1412875"/>
            <a:ext cx="1152525" cy="360363"/>
          </a:xfrm>
          <a:prstGeom prst="rect">
            <a:avLst/>
          </a:prstGeom>
          <a:solidFill>
            <a:srgbClr val="E4F3F4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900" b="1"/>
              <a:t>NEURONA</a:t>
            </a:r>
          </a:p>
          <a:p>
            <a:pPr algn="ctr"/>
            <a:r>
              <a:rPr lang="es-ES" sz="900" b="1"/>
              <a:t>POSGANGLIONAR</a:t>
            </a: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3419475" y="1844675"/>
            <a:ext cx="1223963" cy="288925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 b="1"/>
              <a:t>VARICOSIDADES</a:t>
            </a: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827088" y="2060575"/>
            <a:ext cx="987425" cy="482600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200" b="1"/>
              <a:t>ORGANO </a:t>
            </a:r>
          </a:p>
          <a:p>
            <a:pPr algn="ctr"/>
            <a:r>
              <a:rPr lang="es-ES" sz="1200" b="1"/>
              <a:t>EFECTOR</a:t>
            </a:r>
          </a:p>
        </p:txBody>
      </p:sp>
      <p:sp>
        <p:nvSpPr>
          <p:cNvPr id="14342" name="Rectangle 9"/>
          <p:cNvSpPr>
            <a:spLocks noChangeArrowheads="1"/>
          </p:cNvSpPr>
          <p:nvPr/>
        </p:nvSpPr>
        <p:spPr bwMode="auto">
          <a:xfrm>
            <a:off x="684213" y="3500438"/>
            <a:ext cx="914400" cy="360362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GT"/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2268538" y="5300663"/>
            <a:ext cx="863600" cy="720725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>
                <a:solidFill>
                  <a:srgbClr val="FF3300"/>
                </a:solidFill>
              </a:rPr>
              <a:t>CANAL DE</a:t>
            </a:r>
          </a:p>
          <a:p>
            <a:pPr algn="ctr"/>
            <a:r>
              <a:rPr lang="es-ES" sz="1000" b="1">
                <a:solidFill>
                  <a:srgbClr val="FF3300"/>
                </a:solidFill>
              </a:rPr>
              <a:t>NA+</a:t>
            </a:r>
            <a:r>
              <a:rPr lang="es-ES" sz="1000">
                <a:solidFill>
                  <a:srgbClr val="FF3300"/>
                </a:solidFill>
              </a:rPr>
              <a:t> </a:t>
            </a:r>
          </a:p>
          <a:p>
            <a:pPr algn="ctr"/>
            <a:r>
              <a:rPr lang="es-ES" sz="1000">
                <a:solidFill>
                  <a:srgbClr val="FF3300"/>
                </a:solidFill>
              </a:rPr>
              <a:t>ACTIVADO</a:t>
            </a:r>
          </a:p>
          <a:p>
            <a:pPr algn="ctr"/>
            <a:r>
              <a:rPr lang="es-ES" sz="1000">
                <a:solidFill>
                  <a:srgbClr val="FF3300"/>
                </a:solidFill>
              </a:rPr>
              <a:t>POR VOLTAJE</a:t>
            </a:r>
          </a:p>
        </p:txBody>
      </p:sp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3203575" y="5300663"/>
            <a:ext cx="769938" cy="865187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>
                <a:solidFill>
                  <a:schemeClr val="accent2"/>
                </a:solidFill>
              </a:rPr>
              <a:t>CANAL DE</a:t>
            </a:r>
          </a:p>
          <a:p>
            <a:pPr algn="ctr"/>
            <a:r>
              <a:rPr lang="es-ES" sz="1000" b="1">
                <a:solidFill>
                  <a:schemeClr val="accent2"/>
                </a:solidFill>
              </a:rPr>
              <a:t>K+</a:t>
            </a:r>
            <a:r>
              <a:rPr lang="es-ES" sz="1000">
                <a:solidFill>
                  <a:schemeClr val="accent2"/>
                </a:solidFill>
              </a:rPr>
              <a:t> </a:t>
            </a:r>
          </a:p>
          <a:p>
            <a:pPr algn="ctr"/>
            <a:r>
              <a:rPr lang="es-ES" sz="1000">
                <a:solidFill>
                  <a:schemeClr val="accent2"/>
                </a:solidFill>
              </a:rPr>
              <a:t>ACTIVADO</a:t>
            </a:r>
          </a:p>
          <a:p>
            <a:pPr algn="ctr"/>
            <a:r>
              <a:rPr lang="es-ES" sz="1000">
                <a:solidFill>
                  <a:schemeClr val="accent2"/>
                </a:solidFill>
              </a:rPr>
              <a:t>POR</a:t>
            </a:r>
          </a:p>
          <a:p>
            <a:pPr algn="ctr"/>
            <a:r>
              <a:rPr lang="es-ES" sz="1000">
                <a:solidFill>
                  <a:schemeClr val="accent2"/>
                </a:solidFill>
              </a:rPr>
              <a:t>VOLTAJE</a:t>
            </a: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4787900" y="2852738"/>
            <a:ext cx="1223963" cy="288925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800" b="1"/>
              <a:t>VARICOSIDADES</a:t>
            </a:r>
          </a:p>
        </p:txBody>
      </p:sp>
      <p:sp>
        <p:nvSpPr>
          <p:cNvPr id="14346" name="Rectangle 13"/>
          <p:cNvSpPr>
            <a:spLocks noChangeArrowheads="1"/>
          </p:cNvSpPr>
          <p:nvPr/>
        </p:nvSpPr>
        <p:spPr bwMode="auto">
          <a:xfrm>
            <a:off x="6084888" y="2781300"/>
            <a:ext cx="792162" cy="503238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900" b="1"/>
              <a:t>VESCICULA</a:t>
            </a:r>
          </a:p>
          <a:p>
            <a:pPr algn="ctr"/>
            <a:r>
              <a:rPr lang="es-ES" sz="900" b="1"/>
              <a:t>SINAPTICA</a:t>
            </a:r>
          </a:p>
        </p:txBody>
      </p:sp>
      <p:sp>
        <p:nvSpPr>
          <p:cNvPr id="14347" name="Rectangle 14"/>
          <p:cNvSpPr>
            <a:spLocks noChangeArrowheads="1"/>
          </p:cNvSpPr>
          <p:nvPr/>
        </p:nvSpPr>
        <p:spPr bwMode="auto">
          <a:xfrm>
            <a:off x="3995738" y="5805488"/>
            <a:ext cx="1152525" cy="865187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1000">
                <a:solidFill>
                  <a:schemeClr val="hlink"/>
                </a:solidFill>
              </a:rPr>
              <a:t>CANAL DE</a:t>
            </a:r>
          </a:p>
          <a:p>
            <a:pPr algn="ctr"/>
            <a:r>
              <a:rPr lang="es-ES" sz="1000" b="1">
                <a:solidFill>
                  <a:schemeClr val="hlink"/>
                </a:solidFill>
              </a:rPr>
              <a:t>Ca+</a:t>
            </a:r>
            <a:r>
              <a:rPr lang="es-ES" sz="1000">
                <a:solidFill>
                  <a:schemeClr val="hlink"/>
                </a:solidFill>
              </a:rPr>
              <a:t> </a:t>
            </a:r>
          </a:p>
          <a:p>
            <a:pPr algn="ctr"/>
            <a:r>
              <a:rPr lang="es-ES" sz="1000">
                <a:solidFill>
                  <a:schemeClr val="hlink"/>
                </a:solidFill>
              </a:rPr>
              <a:t>ACTIVADO</a:t>
            </a:r>
          </a:p>
          <a:p>
            <a:pPr algn="ctr"/>
            <a:r>
              <a:rPr lang="es-ES" sz="1000">
                <a:solidFill>
                  <a:schemeClr val="hlink"/>
                </a:solidFill>
              </a:rPr>
              <a:t>POR VOLTAJE</a:t>
            </a:r>
          </a:p>
        </p:txBody>
      </p:sp>
      <p:sp>
        <p:nvSpPr>
          <p:cNvPr id="14348" name="Rectangle 15"/>
          <p:cNvSpPr>
            <a:spLocks noChangeArrowheads="1"/>
          </p:cNvSpPr>
          <p:nvPr/>
        </p:nvSpPr>
        <p:spPr bwMode="auto">
          <a:xfrm>
            <a:off x="6804025" y="3284538"/>
            <a:ext cx="1368425" cy="504825"/>
          </a:xfrm>
          <a:prstGeom prst="rect">
            <a:avLst/>
          </a:prstGeom>
          <a:solidFill>
            <a:srgbClr val="E4F3F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900"/>
              <a:t>NEUROTRANSMISOR</a:t>
            </a:r>
          </a:p>
        </p:txBody>
      </p:sp>
      <p:sp>
        <p:nvSpPr>
          <p:cNvPr id="14349" name="Rectangle 16"/>
          <p:cNvSpPr>
            <a:spLocks noChangeArrowheads="1"/>
          </p:cNvSpPr>
          <p:nvPr/>
        </p:nvSpPr>
        <p:spPr bwMode="auto">
          <a:xfrm>
            <a:off x="1835150" y="404813"/>
            <a:ext cx="5689600" cy="431800"/>
          </a:xfrm>
          <a:prstGeom prst="rect">
            <a:avLst/>
          </a:prstGeom>
          <a:solidFill>
            <a:srgbClr val="C19AD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b="1">
                <a:solidFill>
                  <a:srgbClr val="FFFF00"/>
                </a:solidFill>
              </a:rPr>
              <a:t>TERMINACIÒN POSGANGLIONAR</a:t>
            </a:r>
          </a:p>
        </p:txBody>
      </p:sp>
      <p:pic>
        <p:nvPicPr>
          <p:cNvPr id="14350" name="Picture 17"/>
          <p:cNvPicPr>
            <a:picLocks noChangeAspect="1" noChangeArrowheads="1"/>
          </p:cNvPicPr>
          <p:nvPr/>
        </p:nvPicPr>
        <p:blipFill>
          <a:blip r:embed="rId4" cstate="print"/>
          <a:srcRect l="35237" t="60829" r="38184" b="19489"/>
          <a:stretch>
            <a:fillRect/>
          </a:stretch>
        </p:blipFill>
        <p:spPr bwMode="auto">
          <a:xfrm>
            <a:off x="5148263" y="1196975"/>
            <a:ext cx="2592387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ontaña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914</TotalTime>
  <Words>1001</Words>
  <Application>Microsoft Office PowerPoint</Application>
  <PresentationFormat>Presentación en pantalla (4:3)</PresentationFormat>
  <Paragraphs>323</Paragraphs>
  <Slides>50</Slides>
  <Notes>22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51" baseType="lpstr">
      <vt:lpstr>Módulo</vt:lpstr>
      <vt:lpstr>Sistema Nervioso Autónomo y Médula Suprarrenal </vt:lpstr>
      <vt:lpstr>Diapositiva 2</vt:lpstr>
      <vt:lpstr>Sistema Nervioso Autónomo</vt:lpstr>
      <vt:lpstr>Diapositiva 4</vt:lpstr>
      <vt:lpstr>Diapositiva 5</vt:lpstr>
      <vt:lpstr>Anatomía del Sistema Nervioso Simpático</vt:lpstr>
      <vt:lpstr>Diapositiva 7</vt:lpstr>
      <vt:lpstr>Diapositiva 8</vt:lpstr>
      <vt:lpstr>Diapositiva 9</vt:lpstr>
      <vt:lpstr>Diapositiva 10</vt:lpstr>
      <vt:lpstr>Anatomía del Sistema Nervioso Parasimpático</vt:lpstr>
      <vt:lpstr>PARASIMPATICO</vt:lpstr>
      <vt:lpstr>Diapositiva 13</vt:lpstr>
      <vt:lpstr>Diapositiva 14</vt:lpstr>
      <vt:lpstr>Receptores en los Órganos Efectores</vt:lpstr>
      <vt:lpstr>Referencia a Farmacología…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ACCIONES DEL SISTEMA NERVIOSO AUTÒNOMO</vt:lpstr>
      <vt:lpstr>MÉDULA SUPRARRENAL</vt:lpstr>
      <vt:lpstr>                                                                   </vt:lpstr>
      <vt:lpstr>Diapositiva 31</vt:lpstr>
      <vt:lpstr>                                     </vt:lpstr>
      <vt:lpstr>Diapositiva 33</vt:lpstr>
      <vt:lpstr>Diapositiva 34</vt:lpstr>
      <vt:lpstr>                                                                                  </vt:lpstr>
      <vt:lpstr>Diapositiva 36</vt:lpstr>
      <vt:lpstr>Diapositiva 37</vt:lpstr>
      <vt:lpstr>Simpaticomiméticos…</vt:lpstr>
      <vt:lpstr>BLOQUEADORES DE LA ACTIVIDAD ADRENÈRGICA</vt:lpstr>
      <vt:lpstr>Bloqueadores de la Actividad Adrenérgica…</vt:lpstr>
      <vt:lpstr>Diapositiva 41</vt:lpstr>
      <vt:lpstr> EFECTORES COLINÈRGICOS.</vt:lpstr>
      <vt:lpstr>ESTIMULAN O BLOQUEAN  LAS NEURONAS POSGANGLIONARES</vt:lpstr>
      <vt:lpstr>ESTIMULACIÒN</vt:lpstr>
      <vt:lpstr>Diapositiva 45</vt:lpstr>
      <vt:lpstr>FARMACOLOGIA</vt:lpstr>
      <vt:lpstr>Diapositiva 47</vt:lpstr>
      <vt:lpstr>Diapositiva 48</vt:lpstr>
      <vt:lpstr>En la vida: Lo que les venga hay que buscar CÓMO afrontarlo… Sea lo que sea!</vt:lpstr>
      <vt:lpstr>Un feliz día 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Nervioso Autónomo y Médula Suprarrenal </dc:title>
  <dc:creator>Johnnathan</dc:creator>
  <cp:lastModifiedBy>Johnnathan</cp:lastModifiedBy>
  <cp:revision>9</cp:revision>
  <dcterms:created xsi:type="dcterms:W3CDTF">2014-05-15T21:55:55Z</dcterms:created>
  <dcterms:modified xsi:type="dcterms:W3CDTF">2014-05-16T13:09:58Z</dcterms:modified>
</cp:coreProperties>
</file>